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Nunito"/>
      <p:regular r:id="rId21"/>
      <p:bold r:id="rId22"/>
      <p:italic r:id="rId23"/>
      <p:boldItalic r:id="rId24"/>
    </p:embeddedFont>
    <p:embeddedFont>
      <p:font typeface="Maven Pro"/>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759BEA-8E2D-462A-86F5-914F1DA2C07D}">
  <a:tblStyle styleId="{4A759BEA-8E2D-462A-86F5-914F1DA2C07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avenPro-bold.fntdata"/><Relationship Id="rId25" Type="http://schemas.openxmlformats.org/officeDocument/2006/relationships/font" Target="fonts/MavenPr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f7ad377516_3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f7ad377516_3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t>
            </a: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f7ad377516_3_1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f7ad377516_3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video demonstrating Custom Made lens system</a:t>
            </a:r>
            <a:endParaRPr/>
          </a:p>
          <a:p>
            <a:pPr indent="0" lvl="0" marL="0" rtl="0" algn="l">
              <a:spcBef>
                <a:spcPts val="0"/>
              </a:spcBef>
              <a:spcAft>
                <a:spcPts val="0"/>
              </a:spcAft>
              <a:buNone/>
            </a:pPr>
            <a:r>
              <a:rPr lang="en"/>
              <a:t>Show the difference between camera’s default view and the added lens system</a:t>
            </a:r>
            <a:endParaRPr/>
          </a:p>
          <a:p>
            <a:pPr indent="0" lvl="0" marL="0" rtl="0" algn="l">
              <a:spcBef>
                <a:spcPts val="0"/>
              </a:spcBef>
              <a:spcAft>
                <a:spcPts val="0"/>
              </a:spcAft>
              <a:buNone/>
            </a:pPr>
            <a:r>
              <a:rPr lang="en"/>
              <a:t>Reasons for enhancements</a:t>
            </a:r>
            <a:endParaRPr/>
          </a:p>
          <a:p>
            <a:pPr indent="0" lvl="0" marL="0" rtl="0" algn="l">
              <a:spcBef>
                <a:spcPts val="0"/>
              </a:spcBef>
              <a:spcAft>
                <a:spcPts val="0"/>
              </a:spcAft>
              <a:buNone/>
            </a:pPr>
            <a:r>
              <a:rPr lang="en"/>
              <a:t>Add specifications (60 to 80 FOV)</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f40880d49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f40880d49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video demonstrating Text to Speech on LCD</a:t>
            </a:r>
            <a:endParaRPr/>
          </a:p>
          <a:p>
            <a:pPr indent="0" lvl="0" marL="0" rtl="0" algn="l">
              <a:spcBef>
                <a:spcPts val="0"/>
              </a:spcBef>
              <a:spcAft>
                <a:spcPts val="0"/>
              </a:spcAft>
              <a:buNone/>
            </a:pPr>
            <a:r>
              <a:rPr lang="en"/>
              <a:t>Reaction time</a:t>
            </a:r>
            <a:endParaRPr/>
          </a:p>
          <a:p>
            <a:pPr indent="0" lvl="0" marL="0" rtl="0" algn="l">
              <a:spcBef>
                <a:spcPts val="0"/>
              </a:spcBef>
              <a:spcAft>
                <a:spcPts val="0"/>
              </a:spcAft>
              <a:buNone/>
            </a:pPr>
            <a:r>
              <a:rPr lang="en"/>
              <a:t>Accessibility</a:t>
            </a:r>
            <a:endParaRPr/>
          </a:p>
          <a:p>
            <a:pPr indent="0" lvl="0" marL="0" rtl="0" algn="l">
              <a:spcBef>
                <a:spcPts val="0"/>
              </a:spcBef>
              <a:spcAft>
                <a:spcPts val="0"/>
              </a:spcAft>
              <a:buNone/>
            </a:pPr>
            <a:r>
              <a:rPr lang="en"/>
              <a:t>Customization</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f40880d49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f40880d49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 new color </a:t>
            </a:r>
            <a:r>
              <a:rPr lang="en"/>
              <a:t>detection</a:t>
            </a:r>
            <a:r>
              <a:rPr lang="en"/>
              <a:t> video</a:t>
            </a:r>
            <a:endParaRPr/>
          </a:p>
          <a:p>
            <a:pPr indent="0" lvl="0" marL="0" rtl="0" algn="l">
              <a:spcBef>
                <a:spcPts val="0"/>
              </a:spcBef>
              <a:spcAft>
                <a:spcPts val="0"/>
              </a:spcAft>
              <a:buNone/>
            </a:pPr>
            <a:r>
              <a:rPr lang="en"/>
              <a:t>Include video demonstrating Text to Speech on LCD + Camera</a:t>
            </a:r>
            <a:endParaRPr/>
          </a:p>
          <a:p>
            <a:pPr indent="0" lvl="0" marL="0" rtl="0" algn="l">
              <a:spcBef>
                <a:spcPts val="0"/>
              </a:spcBef>
              <a:spcAft>
                <a:spcPts val="0"/>
              </a:spcAft>
              <a:buNone/>
            </a:pPr>
            <a:r>
              <a:rPr lang="en"/>
              <a:t>Reaction time</a:t>
            </a:r>
            <a:endParaRPr/>
          </a:p>
          <a:p>
            <a:pPr indent="0" lvl="0" marL="0" rtl="0" algn="l">
              <a:spcBef>
                <a:spcPts val="0"/>
              </a:spcBef>
              <a:spcAft>
                <a:spcPts val="0"/>
              </a:spcAft>
              <a:buNone/>
            </a:pPr>
            <a:r>
              <a:rPr lang="en"/>
              <a:t>Accessibility (wifi, bluetooth)</a:t>
            </a:r>
            <a:endParaRPr/>
          </a:p>
          <a:p>
            <a:pPr indent="0" lvl="0" marL="0" rtl="0" algn="l">
              <a:spcBef>
                <a:spcPts val="0"/>
              </a:spcBef>
              <a:spcAft>
                <a:spcPts val="0"/>
              </a:spcAft>
              <a:buNone/>
            </a:pPr>
            <a:r>
              <a:rPr lang="en"/>
              <a:t>Customization (python &lt;- easy, opencv)</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c5e389c75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c5e389c75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f7ad377516_3_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1f7ad377516_3_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B</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f7ad377516_3_3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f7ad377516_3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D + K</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f4c31411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f4c31411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f4c314112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f4c314112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f7ad377516_3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f7ad377516_3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t>
            </a:r>
            <a:endParaRPr b="1"/>
          </a:p>
          <a:p>
            <a:pPr indent="0" lvl="0" marL="0" rtl="0" algn="l">
              <a:spcBef>
                <a:spcPts val="0"/>
              </a:spcBef>
              <a:spcAft>
                <a:spcPts val="0"/>
              </a:spcAft>
              <a:buNone/>
            </a:pPr>
            <a:r>
              <a:rPr b="1" lang="en"/>
              <a:t>High reflectivity, reduce optical ghosting</a:t>
            </a:r>
            <a:endParaRPr b="1"/>
          </a:p>
          <a:p>
            <a:pPr indent="0" lvl="0" marL="0" rtl="0" algn="l">
              <a:spcBef>
                <a:spcPts val="0"/>
              </a:spcBef>
              <a:spcAft>
                <a:spcPts val="0"/>
              </a:spcAft>
              <a:buNone/>
            </a:pPr>
            <a:r>
              <a:rPr b="1" lang="en"/>
              <a:t>Reduces optical loss</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f40880d49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f40880d49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State the reasons for each of the components as well as the meaning for the overall set up</a:t>
            </a:r>
            <a:endParaRPr/>
          </a:p>
          <a:p>
            <a:pPr indent="0" lvl="0" marL="0" rtl="0" algn="l">
              <a:spcBef>
                <a:spcPts val="0"/>
              </a:spcBef>
              <a:spcAft>
                <a:spcPts val="0"/>
              </a:spcAft>
              <a:buNone/>
            </a:pPr>
            <a:r>
              <a:rPr lang="en"/>
              <a:t>Trials and Errors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f7ad377516_3_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f7ad377516_3_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f40880d49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f40880d49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video demonstrating Custom Made lens system</a:t>
            </a:r>
            <a:endParaRPr/>
          </a:p>
          <a:p>
            <a:pPr indent="0" lvl="0" marL="0" rtl="0" algn="l">
              <a:spcBef>
                <a:spcPts val="0"/>
              </a:spcBef>
              <a:spcAft>
                <a:spcPts val="0"/>
              </a:spcAft>
              <a:buNone/>
            </a:pPr>
            <a:r>
              <a:rPr lang="en"/>
              <a:t>Show the difference between camera’s default view and the added lens system</a:t>
            </a:r>
            <a:endParaRPr/>
          </a:p>
          <a:p>
            <a:pPr indent="0" lvl="0" marL="0" rtl="0" algn="l">
              <a:spcBef>
                <a:spcPts val="0"/>
              </a:spcBef>
              <a:spcAft>
                <a:spcPts val="0"/>
              </a:spcAft>
              <a:buNone/>
            </a:pPr>
            <a:r>
              <a:rPr lang="en"/>
              <a:t>Reasons for enhancements</a:t>
            </a:r>
            <a:endParaRPr/>
          </a:p>
          <a:p>
            <a:pPr indent="0" lvl="0" marL="0" rtl="0" algn="l">
              <a:spcBef>
                <a:spcPts val="0"/>
              </a:spcBef>
              <a:spcAft>
                <a:spcPts val="0"/>
              </a:spcAft>
              <a:buNone/>
            </a:pPr>
            <a:r>
              <a:rPr lang="en"/>
              <a:t>Add specifications (60 to 80 FOV)</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43003" y="3409675"/>
            <a:ext cx="1691422" cy="1732548"/>
            <a:chOff x="7343003" y="3409675"/>
            <a:chExt cx="1691422" cy="1732548"/>
          </a:xfrm>
        </p:grpSpPr>
        <p:grpSp>
          <p:nvGrpSpPr>
            <p:cNvPr id="56" name="Google Shape;56;p14"/>
            <p:cNvGrpSpPr/>
            <p:nvPr/>
          </p:nvGrpSpPr>
          <p:grpSpPr>
            <a:xfrm>
              <a:off x="7343003" y="4453711"/>
              <a:ext cx="316800" cy="688513"/>
              <a:chOff x="7343003" y="4453711"/>
              <a:chExt cx="316800" cy="688513"/>
            </a:xfrm>
          </p:grpSpPr>
          <p:sp>
            <p:nvSpPr>
              <p:cNvPr id="57" name="Google Shape;57;p1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14"/>
            <p:cNvGrpSpPr/>
            <p:nvPr/>
          </p:nvGrpSpPr>
          <p:grpSpPr>
            <a:xfrm>
              <a:off x="7801210" y="4105700"/>
              <a:ext cx="316800" cy="1036523"/>
              <a:chOff x="7801210" y="4105700"/>
              <a:chExt cx="316800" cy="1036523"/>
            </a:xfrm>
          </p:grpSpPr>
          <p:sp>
            <p:nvSpPr>
              <p:cNvPr id="60" name="Google Shape;60;p1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8259418" y="3757688"/>
              <a:ext cx="316800" cy="1384535"/>
              <a:chOff x="8259418" y="3757688"/>
              <a:chExt cx="316800" cy="1384535"/>
            </a:xfrm>
          </p:grpSpPr>
          <p:sp>
            <p:nvSpPr>
              <p:cNvPr id="64" name="Google Shape;64;p1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4"/>
            <p:cNvGrpSpPr/>
            <p:nvPr/>
          </p:nvGrpSpPr>
          <p:grpSpPr>
            <a:xfrm>
              <a:off x="8717625" y="3409675"/>
              <a:ext cx="316800" cy="1732548"/>
              <a:chOff x="8717625" y="3409675"/>
              <a:chExt cx="316800" cy="1732548"/>
            </a:xfrm>
          </p:grpSpPr>
          <p:sp>
            <p:nvSpPr>
              <p:cNvPr id="69" name="Google Shape;69;p1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4"/>
          <p:cNvGrpSpPr/>
          <p:nvPr/>
        </p:nvGrpSpPr>
        <p:grpSpPr>
          <a:xfrm>
            <a:off x="5043503" y="0"/>
            <a:ext cx="3814072" cy="3839102"/>
            <a:chOff x="5043503" y="0"/>
            <a:chExt cx="3814072" cy="3839102"/>
          </a:xfrm>
        </p:grpSpPr>
        <p:sp>
          <p:nvSpPr>
            <p:cNvPr id="75" name="Google Shape;75;p14"/>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4"/>
            <p:cNvGrpSpPr/>
            <p:nvPr/>
          </p:nvGrpSpPr>
          <p:grpSpPr>
            <a:xfrm>
              <a:off x="7647812" y="2704283"/>
              <a:ext cx="635219" cy="635219"/>
              <a:chOff x="6725724" y="2701260"/>
              <a:chExt cx="1208101" cy="1208100"/>
            </a:xfrm>
          </p:grpSpPr>
          <p:sp>
            <p:nvSpPr>
              <p:cNvPr id="78" name="Google Shape;78;p1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4"/>
            <p:cNvGrpSpPr/>
            <p:nvPr/>
          </p:nvGrpSpPr>
          <p:grpSpPr>
            <a:xfrm>
              <a:off x="7952720" y="179238"/>
              <a:ext cx="873165" cy="873003"/>
              <a:chOff x="7754428" y="208725"/>
              <a:chExt cx="541800" cy="541800"/>
            </a:xfrm>
          </p:grpSpPr>
          <p:sp>
            <p:nvSpPr>
              <p:cNvPr id="83" name="Google Shape;83;p14"/>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2" name="Google Shape;92;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93" name="Google Shape;93;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146769" y="3406"/>
            <a:ext cx="1233215" cy="1384535"/>
            <a:chOff x="146769" y="3406"/>
            <a:chExt cx="1233215" cy="1384535"/>
          </a:xfrm>
        </p:grpSpPr>
        <p:grpSp>
          <p:nvGrpSpPr>
            <p:cNvPr id="96" name="Google Shape;96;p15"/>
            <p:cNvGrpSpPr/>
            <p:nvPr/>
          </p:nvGrpSpPr>
          <p:grpSpPr>
            <a:xfrm>
              <a:off x="1063183" y="3406"/>
              <a:ext cx="316800" cy="688513"/>
              <a:chOff x="1063183" y="3406"/>
              <a:chExt cx="316800" cy="688513"/>
            </a:xfrm>
          </p:grpSpPr>
          <p:sp>
            <p:nvSpPr>
              <p:cNvPr id="97" name="Google Shape;97;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604976" y="3406"/>
              <a:ext cx="316800" cy="1036524"/>
              <a:chOff x="604976" y="3406"/>
              <a:chExt cx="316800" cy="1036524"/>
            </a:xfrm>
          </p:grpSpPr>
          <p:sp>
            <p:nvSpPr>
              <p:cNvPr id="100" name="Google Shape;100;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146769" y="3406"/>
              <a:ext cx="316800" cy="1384535"/>
              <a:chOff x="146769" y="3406"/>
              <a:chExt cx="316800" cy="1384535"/>
            </a:xfrm>
          </p:grpSpPr>
          <p:sp>
            <p:nvSpPr>
              <p:cNvPr id="104" name="Google Shape;104;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15"/>
          <p:cNvGrpSpPr/>
          <p:nvPr/>
        </p:nvGrpSpPr>
        <p:grpSpPr>
          <a:xfrm>
            <a:off x="6775084" y="2904008"/>
            <a:ext cx="2186148" cy="2239500"/>
            <a:chOff x="6775084" y="2904008"/>
            <a:chExt cx="2186148" cy="2239500"/>
          </a:xfrm>
        </p:grpSpPr>
        <p:grpSp>
          <p:nvGrpSpPr>
            <p:cNvPr id="109" name="Google Shape;109;p15"/>
            <p:cNvGrpSpPr/>
            <p:nvPr/>
          </p:nvGrpSpPr>
          <p:grpSpPr>
            <a:xfrm>
              <a:off x="6775084" y="4253708"/>
              <a:ext cx="409500" cy="889800"/>
              <a:chOff x="6775084" y="4253708"/>
              <a:chExt cx="409500" cy="889800"/>
            </a:xfrm>
          </p:grpSpPr>
          <p:sp>
            <p:nvSpPr>
              <p:cNvPr id="110" name="Google Shape;110;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5"/>
            <p:cNvGrpSpPr/>
            <p:nvPr/>
          </p:nvGrpSpPr>
          <p:grpSpPr>
            <a:xfrm>
              <a:off x="7367299" y="3804008"/>
              <a:ext cx="409500" cy="1339500"/>
              <a:chOff x="7367299" y="3804008"/>
              <a:chExt cx="409500" cy="1339500"/>
            </a:xfrm>
          </p:grpSpPr>
          <p:sp>
            <p:nvSpPr>
              <p:cNvPr id="113" name="Google Shape;113;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a:off x="7959516" y="3354008"/>
              <a:ext cx="409500" cy="1789500"/>
              <a:chOff x="7959516" y="3354008"/>
              <a:chExt cx="409500" cy="1789500"/>
            </a:xfrm>
          </p:grpSpPr>
          <p:sp>
            <p:nvSpPr>
              <p:cNvPr id="117" name="Google Shape;117;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5"/>
            <p:cNvGrpSpPr/>
            <p:nvPr/>
          </p:nvGrpSpPr>
          <p:grpSpPr>
            <a:xfrm>
              <a:off x="8551731" y="2904008"/>
              <a:ext cx="409500" cy="2239500"/>
              <a:chOff x="8551731" y="2904008"/>
              <a:chExt cx="409500" cy="2239500"/>
            </a:xfrm>
          </p:grpSpPr>
          <p:sp>
            <p:nvSpPr>
              <p:cNvPr id="122" name="Google Shape;122;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8" name="Google Shape;128;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grpSp>
        <p:nvGrpSpPr>
          <p:cNvPr id="130" name="Google Shape;130;p16"/>
          <p:cNvGrpSpPr/>
          <p:nvPr/>
        </p:nvGrpSpPr>
        <p:grpSpPr>
          <a:xfrm>
            <a:off x="625966" y="299376"/>
            <a:ext cx="999312" cy="999312"/>
            <a:chOff x="348199" y="179450"/>
            <a:chExt cx="1116300" cy="1116300"/>
          </a:xfrm>
        </p:grpSpPr>
        <p:sp>
          <p:nvSpPr>
            <p:cNvPr id="131" name="Google Shape;131;p1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35" name="Google Shape;135;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17"/>
          <p:cNvGrpSpPr/>
          <p:nvPr/>
        </p:nvGrpSpPr>
        <p:grpSpPr>
          <a:xfrm>
            <a:off x="625966" y="299376"/>
            <a:ext cx="999312" cy="999312"/>
            <a:chOff x="348199" y="179450"/>
            <a:chExt cx="1116300" cy="1116300"/>
          </a:xfrm>
        </p:grpSpPr>
        <p:sp>
          <p:nvSpPr>
            <p:cNvPr id="138" name="Google Shape;138;p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1" name="Google Shape;141;p1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2" name="Google Shape;142;p1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3" name="Google Shape;143;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18"/>
          <p:cNvGrpSpPr/>
          <p:nvPr/>
        </p:nvGrpSpPr>
        <p:grpSpPr>
          <a:xfrm>
            <a:off x="625966" y="299376"/>
            <a:ext cx="999312" cy="999312"/>
            <a:chOff x="348199" y="179450"/>
            <a:chExt cx="1116300" cy="1116300"/>
          </a:xfrm>
        </p:grpSpPr>
        <p:sp>
          <p:nvSpPr>
            <p:cNvPr id="146" name="Google Shape;146;p1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grpSp>
        <p:nvGrpSpPr>
          <p:cNvPr id="151" name="Google Shape;151;p19"/>
          <p:cNvGrpSpPr/>
          <p:nvPr/>
        </p:nvGrpSpPr>
        <p:grpSpPr>
          <a:xfrm>
            <a:off x="625966" y="299376"/>
            <a:ext cx="999312" cy="999312"/>
            <a:chOff x="348199" y="179450"/>
            <a:chExt cx="1116300" cy="1116300"/>
          </a:xfrm>
        </p:grpSpPr>
        <p:sp>
          <p:nvSpPr>
            <p:cNvPr id="152" name="Google Shape;152;p1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5" name="Google Shape;155;p19"/>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6" name="Google Shape;156;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7" name="Shape 157"/>
        <p:cNvGrpSpPr/>
        <p:nvPr/>
      </p:nvGrpSpPr>
      <p:grpSpPr>
        <a:xfrm>
          <a:off x="0" y="0"/>
          <a:ext cx="0" cy="0"/>
          <a:chOff x="0" y="0"/>
          <a:chExt cx="0" cy="0"/>
        </a:xfrm>
      </p:grpSpPr>
      <p:grpSp>
        <p:nvGrpSpPr>
          <p:cNvPr id="158" name="Google Shape;158;p20"/>
          <p:cNvGrpSpPr/>
          <p:nvPr/>
        </p:nvGrpSpPr>
        <p:grpSpPr>
          <a:xfrm>
            <a:off x="6866714" y="1306"/>
            <a:ext cx="2267451" cy="2601690"/>
            <a:chOff x="6790514" y="1306"/>
            <a:chExt cx="2267451" cy="2601690"/>
          </a:xfrm>
        </p:grpSpPr>
        <p:grpSp>
          <p:nvGrpSpPr>
            <p:cNvPr id="159" name="Google Shape;159;p20"/>
            <p:cNvGrpSpPr/>
            <p:nvPr/>
          </p:nvGrpSpPr>
          <p:grpSpPr>
            <a:xfrm>
              <a:off x="7067465" y="1306"/>
              <a:ext cx="1990500" cy="1990200"/>
              <a:chOff x="7067465" y="1306"/>
              <a:chExt cx="1990500" cy="1990200"/>
            </a:xfrm>
          </p:grpSpPr>
          <p:sp>
            <p:nvSpPr>
              <p:cNvPr id="160" name="Google Shape;160;p20"/>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0"/>
            <p:cNvGrpSpPr/>
            <p:nvPr/>
          </p:nvGrpSpPr>
          <p:grpSpPr>
            <a:xfrm>
              <a:off x="8207126" y="1807996"/>
              <a:ext cx="795000" cy="795000"/>
              <a:chOff x="8207126" y="1807996"/>
              <a:chExt cx="795000" cy="795000"/>
            </a:xfrm>
          </p:grpSpPr>
          <p:sp>
            <p:nvSpPr>
              <p:cNvPr id="164" name="Google Shape;164;p20"/>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0"/>
            <p:cNvGrpSpPr/>
            <p:nvPr/>
          </p:nvGrpSpPr>
          <p:grpSpPr>
            <a:xfrm>
              <a:off x="6790514" y="118857"/>
              <a:ext cx="548700" cy="548700"/>
              <a:chOff x="6790514" y="118857"/>
              <a:chExt cx="548700" cy="548700"/>
            </a:xfrm>
          </p:grpSpPr>
          <p:sp>
            <p:nvSpPr>
              <p:cNvPr id="168" name="Google Shape;168;p20"/>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 name="Google Shape;170;p20"/>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1" name="Google Shape;171;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grpSp>
        <p:nvGrpSpPr>
          <p:cNvPr id="173" name="Google Shape;173;p21"/>
          <p:cNvGrpSpPr/>
          <p:nvPr/>
        </p:nvGrpSpPr>
        <p:grpSpPr>
          <a:xfrm>
            <a:off x="625966" y="299376"/>
            <a:ext cx="999312" cy="999312"/>
            <a:chOff x="348199" y="179450"/>
            <a:chExt cx="1116300" cy="1116300"/>
          </a:xfrm>
        </p:grpSpPr>
        <p:sp>
          <p:nvSpPr>
            <p:cNvPr id="174" name="Google Shape;174;p2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78" name="Google Shape;178;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79" name="Google Shape;179;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grpSp>
        <p:nvGrpSpPr>
          <p:cNvPr id="181" name="Google Shape;181;p22"/>
          <p:cNvGrpSpPr/>
          <p:nvPr/>
        </p:nvGrpSpPr>
        <p:grpSpPr>
          <a:xfrm>
            <a:off x="713373" y="3847119"/>
            <a:ext cx="825392" cy="825392"/>
            <a:chOff x="348199" y="179450"/>
            <a:chExt cx="1116300" cy="1116300"/>
          </a:xfrm>
        </p:grpSpPr>
        <p:sp>
          <p:nvSpPr>
            <p:cNvPr id="182" name="Google Shape;182;p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2"/>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85" name="Google Shape;185;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86" name="Shape 186"/>
        <p:cNvGrpSpPr/>
        <p:nvPr/>
      </p:nvGrpSpPr>
      <p:grpSpPr>
        <a:xfrm>
          <a:off x="0" y="0"/>
          <a:ext cx="0" cy="0"/>
          <a:chOff x="0" y="0"/>
          <a:chExt cx="0" cy="0"/>
        </a:xfrm>
      </p:grpSpPr>
      <p:grpSp>
        <p:nvGrpSpPr>
          <p:cNvPr id="187" name="Google Shape;187;p23"/>
          <p:cNvGrpSpPr/>
          <p:nvPr/>
        </p:nvGrpSpPr>
        <p:grpSpPr>
          <a:xfrm>
            <a:off x="52" y="4099200"/>
            <a:ext cx="9144036" cy="1044300"/>
            <a:chOff x="52" y="4099200"/>
            <a:chExt cx="9144036" cy="1044300"/>
          </a:xfrm>
        </p:grpSpPr>
        <p:grpSp>
          <p:nvGrpSpPr>
            <p:cNvPr id="188" name="Google Shape;188;p23"/>
            <p:cNvGrpSpPr/>
            <p:nvPr/>
          </p:nvGrpSpPr>
          <p:grpSpPr>
            <a:xfrm>
              <a:off x="52" y="4309200"/>
              <a:ext cx="231622" cy="834300"/>
              <a:chOff x="2688737" y="4301380"/>
              <a:chExt cx="231900" cy="834300"/>
            </a:xfrm>
          </p:grpSpPr>
          <p:sp>
            <p:nvSpPr>
              <p:cNvPr id="189" name="Google Shape;18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406" y="4099200"/>
              <a:ext cx="231622" cy="1044300"/>
              <a:chOff x="2688737" y="4091380"/>
              <a:chExt cx="231900" cy="1044300"/>
            </a:xfrm>
          </p:grpSpPr>
          <p:sp>
            <p:nvSpPr>
              <p:cNvPr id="194" name="Google Shape;19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3"/>
            <p:cNvGrpSpPr/>
            <p:nvPr/>
          </p:nvGrpSpPr>
          <p:grpSpPr>
            <a:xfrm>
              <a:off x="742761" y="4309200"/>
              <a:ext cx="231622" cy="834300"/>
              <a:chOff x="2688737" y="4301380"/>
              <a:chExt cx="231900" cy="834300"/>
            </a:xfrm>
          </p:grpSpPr>
          <p:sp>
            <p:nvSpPr>
              <p:cNvPr id="200" name="Google Shape;200;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3"/>
            <p:cNvGrpSpPr/>
            <p:nvPr/>
          </p:nvGrpSpPr>
          <p:grpSpPr>
            <a:xfrm>
              <a:off x="1114115" y="4518900"/>
              <a:ext cx="231622" cy="624600"/>
              <a:chOff x="2688737" y="4511080"/>
              <a:chExt cx="231900" cy="624600"/>
            </a:xfrm>
          </p:grpSpPr>
          <p:sp>
            <p:nvSpPr>
              <p:cNvPr id="205" name="Google Shape;205;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3"/>
            <p:cNvGrpSpPr/>
            <p:nvPr/>
          </p:nvGrpSpPr>
          <p:grpSpPr>
            <a:xfrm>
              <a:off x="1856753" y="4099200"/>
              <a:ext cx="231600" cy="1044300"/>
              <a:chOff x="1856753" y="4099200"/>
              <a:chExt cx="231600" cy="1044300"/>
            </a:xfrm>
          </p:grpSpPr>
          <p:sp>
            <p:nvSpPr>
              <p:cNvPr id="209" name="Google Shape;209;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3"/>
            <p:cNvGrpSpPr/>
            <p:nvPr/>
          </p:nvGrpSpPr>
          <p:grpSpPr>
            <a:xfrm>
              <a:off x="2228107" y="4309200"/>
              <a:ext cx="231600" cy="834300"/>
              <a:chOff x="2228107" y="4309200"/>
              <a:chExt cx="231600" cy="834300"/>
            </a:xfrm>
          </p:grpSpPr>
          <p:sp>
            <p:nvSpPr>
              <p:cNvPr id="215" name="Google Shape;215;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3"/>
            <p:cNvGrpSpPr/>
            <p:nvPr/>
          </p:nvGrpSpPr>
          <p:grpSpPr>
            <a:xfrm>
              <a:off x="2599462" y="4518900"/>
              <a:ext cx="231600" cy="624600"/>
              <a:chOff x="2599462" y="4518900"/>
              <a:chExt cx="231600" cy="624600"/>
            </a:xfrm>
          </p:grpSpPr>
          <p:sp>
            <p:nvSpPr>
              <p:cNvPr id="220" name="Google Shape;220;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3342171" y="4099200"/>
              <a:ext cx="231600" cy="1044300"/>
              <a:chOff x="3342171" y="4099200"/>
              <a:chExt cx="231600" cy="1044300"/>
            </a:xfrm>
          </p:grpSpPr>
          <p:sp>
            <p:nvSpPr>
              <p:cNvPr id="224" name="Google Shape;224;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3"/>
            <p:cNvGrpSpPr/>
            <p:nvPr/>
          </p:nvGrpSpPr>
          <p:grpSpPr>
            <a:xfrm>
              <a:off x="3713525" y="4309200"/>
              <a:ext cx="231600" cy="834300"/>
              <a:chOff x="3713525" y="4309200"/>
              <a:chExt cx="231600" cy="834300"/>
            </a:xfrm>
          </p:grpSpPr>
          <p:sp>
            <p:nvSpPr>
              <p:cNvPr id="230" name="Google Shape;230;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485398" y="4309200"/>
              <a:ext cx="231600" cy="834300"/>
              <a:chOff x="1485398" y="4309200"/>
              <a:chExt cx="231600" cy="834300"/>
            </a:xfrm>
          </p:grpSpPr>
          <p:sp>
            <p:nvSpPr>
              <p:cNvPr id="235" name="Google Shape;235;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a:off x="4084879" y="4518900"/>
              <a:ext cx="231600" cy="624600"/>
              <a:chOff x="4084879" y="4518900"/>
              <a:chExt cx="231600" cy="624600"/>
            </a:xfrm>
          </p:grpSpPr>
          <p:sp>
            <p:nvSpPr>
              <p:cNvPr id="240" name="Google Shape;240;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2970816" y="4309200"/>
              <a:ext cx="231600" cy="834300"/>
              <a:chOff x="2970816" y="4309200"/>
              <a:chExt cx="231600" cy="834300"/>
            </a:xfrm>
          </p:grpSpPr>
          <p:sp>
            <p:nvSpPr>
              <p:cNvPr id="244" name="Google Shape;244;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4456234" y="4309200"/>
              <a:ext cx="231600" cy="834300"/>
              <a:chOff x="4456234" y="4309200"/>
              <a:chExt cx="231600" cy="834300"/>
            </a:xfrm>
          </p:grpSpPr>
          <p:sp>
            <p:nvSpPr>
              <p:cNvPr id="249" name="Google Shape;249;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3"/>
            <p:cNvGrpSpPr/>
            <p:nvPr/>
          </p:nvGrpSpPr>
          <p:grpSpPr>
            <a:xfrm>
              <a:off x="4827588" y="4099200"/>
              <a:ext cx="231600" cy="1044300"/>
              <a:chOff x="4827588" y="4099200"/>
              <a:chExt cx="231600" cy="1044300"/>
            </a:xfrm>
          </p:grpSpPr>
          <p:sp>
            <p:nvSpPr>
              <p:cNvPr id="254" name="Google Shape;254;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3"/>
            <p:cNvGrpSpPr/>
            <p:nvPr/>
          </p:nvGrpSpPr>
          <p:grpSpPr>
            <a:xfrm>
              <a:off x="5198943" y="4309200"/>
              <a:ext cx="231600" cy="834300"/>
              <a:chOff x="5198943" y="4309200"/>
              <a:chExt cx="231600" cy="834300"/>
            </a:xfrm>
          </p:grpSpPr>
          <p:sp>
            <p:nvSpPr>
              <p:cNvPr id="260" name="Google Shape;260;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3"/>
            <p:cNvGrpSpPr/>
            <p:nvPr/>
          </p:nvGrpSpPr>
          <p:grpSpPr>
            <a:xfrm>
              <a:off x="5570297" y="4518900"/>
              <a:ext cx="231600" cy="624600"/>
              <a:chOff x="5570297" y="4518900"/>
              <a:chExt cx="231600" cy="624600"/>
            </a:xfrm>
          </p:grpSpPr>
          <p:sp>
            <p:nvSpPr>
              <p:cNvPr id="265" name="Google Shape;265;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5941652" y="4309200"/>
              <a:ext cx="231600" cy="834300"/>
              <a:chOff x="5941652" y="4309200"/>
              <a:chExt cx="231600" cy="834300"/>
            </a:xfrm>
          </p:grpSpPr>
          <p:sp>
            <p:nvSpPr>
              <p:cNvPr id="269" name="Google Shape;269;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6313006" y="4099200"/>
              <a:ext cx="231600" cy="1044300"/>
              <a:chOff x="6313006" y="4099200"/>
              <a:chExt cx="231600" cy="1044300"/>
            </a:xfrm>
          </p:grpSpPr>
          <p:sp>
            <p:nvSpPr>
              <p:cNvPr id="274" name="Google Shape;274;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6684361" y="4309200"/>
              <a:ext cx="231600" cy="834300"/>
              <a:chOff x="6684361" y="4309200"/>
              <a:chExt cx="231600" cy="834300"/>
            </a:xfrm>
          </p:grpSpPr>
          <p:sp>
            <p:nvSpPr>
              <p:cNvPr id="280" name="Google Shape;280;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3"/>
            <p:cNvGrpSpPr/>
            <p:nvPr/>
          </p:nvGrpSpPr>
          <p:grpSpPr>
            <a:xfrm>
              <a:off x="7055715" y="4518900"/>
              <a:ext cx="231600" cy="624600"/>
              <a:chOff x="7055715" y="4518900"/>
              <a:chExt cx="231600" cy="624600"/>
            </a:xfrm>
          </p:grpSpPr>
          <p:sp>
            <p:nvSpPr>
              <p:cNvPr id="285" name="Google Shape;285;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3"/>
            <p:cNvGrpSpPr/>
            <p:nvPr/>
          </p:nvGrpSpPr>
          <p:grpSpPr>
            <a:xfrm>
              <a:off x="7798424" y="4099200"/>
              <a:ext cx="231600" cy="1044300"/>
              <a:chOff x="7798424" y="4099200"/>
              <a:chExt cx="231600" cy="1044300"/>
            </a:xfrm>
          </p:grpSpPr>
          <p:sp>
            <p:nvSpPr>
              <p:cNvPr id="289" name="Google Shape;289;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3"/>
            <p:cNvGrpSpPr/>
            <p:nvPr/>
          </p:nvGrpSpPr>
          <p:grpSpPr>
            <a:xfrm>
              <a:off x="8169779" y="4309200"/>
              <a:ext cx="231600" cy="834300"/>
              <a:chOff x="8169779" y="4309200"/>
              <a:chExt cx="231600" cy="834300"/>
            </a:xfrm>
          </p:grpSpPr>
          <p:sp>
            <p:nvSpPr>
              <p:cNvPr id="295" name="Google Shape;295;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3"/>
            <p:cNvGrpSpPr/>
            <p:nvPr/>
          </p:nvGrpSpPr>
          <p:grpSpPr>
            <a:xfrm>
              <a:off x="7427070" y="4309200"/>
              <a:ext cx="231600" cy="834300"/>
              <a:chOff x="7427070" y="4309200"/>
              <a:chExt cx="231600" cy="834300"/>
            </a:xfrm>
          </p:grpSpPr>
          <p:sp>
            <p:nvSpPr>
              <p:cNvPr id="300" name="Google Shape;300;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3"/>
            <p:cNvGrpSpPr/>
            <p:nvPr/>
          </p:nvGrpSpPr>
          <p:grpSpPr>
            <a:xfrm>
              <a:off x="8541133" y="4518900"/>
              <a:ext cx="231600" cy="624600"/>
              <a:chOff x="8541133" y="4518900"/>
              <a:chExt cx="231600" cy="624600"/>
            </a:xfrm>
          </p:grpSpPr>
          <p:sp>
            <p:nvSpPr>
              <p:cNvPr id="305" name="Google Shape;305;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3"/>
            <p:cNvGrpSpPr/>
            <p:nvPr/>
          </p:nvGrpSpPr>
          <p:grpSpPr>
            <a:xfrm>
              <a:off x="8912488" y="4309200"/>
              <a:ext cx="231600" cy="834300"/>
              <a:chOff x="8912488" y="4309200"/>
              <a:chExt cx="231600" cy="834300"/>
            </a:xfrm>
          </p:grpSpPr>
          <p:sp>
            <p:nvSpPr>
              <p:cNvPr id="309" name="Google Shape;309;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0"/>
              </a:spcBef>
              <a:spcAft>
                <a:spcPts val="0"/>
              </a:spcAft>
              <a:buClr>
                <a:schemeClr val="lt1"/>
              </a:buClr>
              <a:buSzPts val="1100"/>
              <a:buChar char="○"/>
              <a:defRPr>
                <a:solidFill>
                  <a:schemeClr val="lt1"/>
                </a:solidFill>
              </a:defRPr>
            </a:lvl2pPr>
            <a:lvl3pPr indent="-298450" lvl="2" marL="1371600" rtl="0" algn="ctr">
              <a:spcBef>
                <a:spcPts val="0"/>
              </a:spcBef>
              <a:spcAft>
                <a:spcPts val="0"/>
              </a:spcAft>
              <a:buClr>
                <a:schemeClr val="lt1"/>
              </a:buClr>
              <a:buSzPts val="1100"/>
              <a:buChar char="■"/>
              <a:defRPr>
                <a:solidFill>
                  <a:schemeClr val="lt1"/>
                </a:solidFill>
              </a:defRPr>
            </a:lvl3pPr>
            <a:lvl4pPr indent="-298450" lvl="3" marL="1828800" rtl="0" algn="ctr">
              <a:spcBef>
                <a:spcPts val="0"/>
              </a:spcBef>
              <a:spcAft>
                <a:spcPts val="0"/>
              </a:spcAft>
              <a:buClr>
                <a:schemeClr val="lt1"/>
              </a:buClr>
              <a:buSzPts val="1100"/>
              <a:buChar char="●"/>
              <a:defRPr>
                <a:solidFill>
                  <a:schemeClr val="lt1"/>
                </a:solidFill>
              </a:defRPr>
            </a:lvl4pPr>
            <a:lvl5pPr indent="-298450" lvl="4" marL="2286000" rtl="0" algn="ctr">
              <a:spcBef>
                <a:spcPts val="0"/>
              </a:spcBef>
              <a:spcAft>
                <a:spcPts val="0"/>
              </a:spcAft>
              <a:buClr>
                <a:schemeClr val="lt1"/>
              </a:buClr>
              <a:buSzPts val="1100"/>
              <a:buChar char="○"/>
              <a:defRPr>
                <a:solidFill>
                  <a:schemeClr val="lt1"/>
                </a:solidFill>
              </a:defRPr>
            </a:lvl5pPr>
            <a:lvl6pPr indent="-298450" lvl="5" marL="2743200" rtl="0" algn="ctr">
              <a:spcBef>
                <a:spcPts val="0"/>
              </a:spcBef>
              <a:spcAft>
                <a:spcPts val="0"/>
              </a:spcAft>
              <a:buClr>
                <a:schemeClr val="lt1"/>
              </a:buClr>
              <a:buSzPts val="1100"/>
              <a:buChar char="■"/>
              <a:defRPr>
                <a:solidFill>
                  <a:schemeClr val="lt1"/>
                </a:solidFill>
              </a:defRPr>
            </a:lvl6pPr>
            <a:lvl7pPr indent="-298450" lvl="6" marL="3200400" rtl="0" algn="ctr">
              <a:spcBef>
                <a:spcPts val="0"/>
              </a:spcBef>
              <a:spcAft>
                <a:spcPts val="0"/>
              </a:spcAft>
              <a:buClr>
                <a:schemeClr val="lt1"/>
              </a:buClr>
              <a:buSzPts val="1100"/>
              <a:buChar char="●"/>
              <a:defRPr>
                <a:solidFill>
                  <a:schemeClr val="lt1"/>
                </a:solidFill>
              </a:defRPr>
            </a:lvl7pPr>
            <a:lvl8pPr indent="-298450" lvl="7" marL="3657600" rtl="0" algn="ctr">
              <a:spcBef>
                <a:spcPts val="0"/>
              </a:spcBef>
              <a:spcAft>
                <a:spcPts val="0"/>
              </a:spcAft>
              <a:buClr>
                <a:schemeClr val="lt1"/>
              </a:buClr>
              <a:buSzPts val="1100"/>
              <a:buChar char="○"/>
              <a:defRPr>
                <a:solidFill>
                  <a:schemeClr val="lt1"/>
                </a:solidFill>
              </a:defRPr>
            </a:lvl8pPr>
            <a:lvl9pPr indent="-298450" lvl="8" marL="4114800" rtl="0" algn="ctr">
              <a:spcBef>
                <a:spcPts val="0"/>
              </a:spcBef>
              <a:spcAft>
                <a:spcPts val="0"/>
              </a:spcAft>
              <a:buClr>
                <a:schemeClr val="lt1"/>
              </a:buClr>
              <a:buSzPts val="1100"/>
              <a:buChar char="■"/>
              <a:defRPr>
                <a:solidFill>
                  <a:schemeClr val="lt1"/>
                </a:solidFill>
              </a:defRPr>
            </a:lvl9pPr>
          </a:lstStyle>
          <a:p/>
        </p:txBody>
      </p:sp>
      <p:sp>
        <p:nvSpPr>
          <p:cNvPr id="315" name="Google Shape;315;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drive.google.com/file/d/1YCUj2DaCIxdKuMut3LuZ78ftAVvDQdp1/view"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hyperlink" Target="http://drive.google.com/file/d/12umzYU_QRVLY7Uo6Su_wyA4uozxcuQzI/view"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hyperlink" Target="http://drive.google.com/file/d/1f7XUrGkaiy8o_yGzqNotXiPfqUpguqLj/view"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hyperlink" Target="http://drive.google.com/file/d/1bGaXJ6DBxKsBx-90K4KXZnrx20T_hjxU/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hyperlink" Target="http://drive.google.com/file/d/1s2V6Mi5F2lxVTidIZ8CWASBDNxy8x-CJ/view"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ph type="title"/>
          </p:nvPr>
        </p:nvSpPr>
        <p:spPr>
          <a:xfrm>
            <a:off x="1431475" y="227775"/>
            <a:ext cx="6363000" cy="52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What is IRAS?</a:t>
            </a:r>
            <a:endParaRPr sz="3600"/>
          </a:p>
        </p:txBody>
      </p:sp>
      <p:sp>
        <p:nvSpPr>
          <p:cNvPr id="323" name="Google Shape;323;p25"/>
          <p:cNvSpPr txBox="1"/>
          <p:nvPr/>
        </p:nvSpPr>
        <p:spPr>
          <a:xfrm>
            <a:off x="5189875" y="928125"/>
            <a:ext cx="3703800" cy="1348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lt1"/>
                </a:solidFill>
                <a:latin typeface="Nunito"/>
                <a:ea typeface="Nunito"/>
                <a:cs typeface="Nunito"/>
                <a:sym typeface="Nunito"/>
              </a:rPr>
              <a:t>Integrated Real-Time Assisted Spectacles (Speech-to-Text and Color Detection AR Glasses)</a:t>
            </a:r>
            <a:endParaRPr b="1" sz="2000">
              <a:solidFill>
                <a:schemeClr val="lt1"/>
              </a:solidFill>
              <a:latin typeface="Nunito"/>
              <a:ea typeface="Nunito"/>
              <a:cs typeface="Nunito"/>
              <a:sym typeface="Nunito"/>
            </a:endParaRPr>
          </a:p>
          <a:p>
            <a:pPr indent="0" lvl="0" marL="1371600" rtl="0" algn="l">
              <a:lnSpc>
                <a:spcPct val="150000"/>
              </a:lnSpc>
              <a:spcBef>
                <a:spcPts val="0"/>
              </a:spcBef>
              <a:spcAft>
                <a:spcPts val="0"/>
              </a:spcAft>
              <a:buNone/>
            </a:pPr>
            <a:r>
              <a:t/>
            </a:r>
            <a:endParaRPr>
              <a:solidFill>
                <a:schemeClr val="lt1"/>
              </a:solidFill>
              <a:latin typeface="Nunito"/>
              <a:ea typeface="Nunito"/>
              <a:cs typeface="Nunito"/>
              <a:sym typeface="Nunito"/>
            </a:endParaRPr>
          </a:p>
        </p:txBody>
      </p:sp>
      <p:sp>
        <p:nvSpPr>
          <p:cNvPr id="324" name="Google Shape;324;p25"/>
          <p:cNvSpPr txBox="1"/>
          <p:nvPr/>
        </p:nvSpPr>
        <p:spPr>
          <a:xfrm>
            <a:off x="4858375" y="2667175"/>
            <a:ext cx="43668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Nunito"/>
                <a:ea typeface="Nunito"/>
                <a:cs typeface="Nunito"/>
                <a:sym typeface="Nunito"/>
              </a:rPr>
              <a:t>Working towards improving the quality of life for those with color blindness, hearing issues, and to break language barriers.</a:t>
            </a:r>
            <a:endParaRPr sz="2000">
              <a:solidFill>
                <a:schemeClr val="lt1"/>
              </a:solidFill>
              <a:latin typeface="Nunito"/>
              <a:ea typeface="Nunito"/>
              <a:cs typeface="Nunito"/>
              <a:sym typeface="Nunito"/>
            </a:endParaRPr>
          </a:p>
        </p:txBody>
      </p:sp>
      <p:pic>
        <p:nvPicPr>
          <p:cNvPr id="325" name="Google Shape;325;p25"/>
          <p:cNvPicPr preferRelativeResize="0"/>
          <p:nvPr/>
        </p:nvPicPr>
        <p:blipFill rotWithShape="1">
          <a:blip r:embed="rId3">
            <a:alphaModFix/>
          </a:blip>
          <a:srcRect b="8235" l="0" r="0" t="8243"/>
          <a:stretch/>
        </p:blipFill>
        <p:spPr>
          <a:xfrm>
            <a:off x="291350" y="1145600"/>
            <a:ext cx="4553580" cy="2852297"/>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4"/>
          <p:cNvSpPr txBox="1"/>
          <p:nvPr>
            <p:ph type="title"/>
          </p:nvPr>
        </p:nvSpPr>
        <p:spPr>
          <a:xfrm>
            <a:off x="2091750" y="362325"/>
            <a:ext cx="49605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Live Speech to Text and Color Demo</a:t>
            </a:r>
            <a:endParaRPr sz="3600"/>
          </a:p>
        </p:txBody>
      </p:sp>
      <p:sp>
        <p:nvSpPr>
          <p:cNvPr id="439" name="Google Shape;439;p34"/>
          <p:cNvSpPr txBox="1"/>
          <p:nvPr/>
        </p:nvSpPr>
        <p:spPr>
          <a:xfrm>
            <a:off x="291350" y="4664675"/>
            <a:ext cx="471600" cy="44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600">
              <a:solidFill>
                <a:schemeClr val="dk2"/>
              </a:solidFill>
              <a:latin typeface="Nunito"/>
              <a:ea typeface="Nunito"/>
              <a:cs typeface="Nunito"/>
              <a:sym typeface="Nunito"/>
            </a:endParaRPr>
          </a:p>
        </p:txBody>
      </p:sp>
      <p:pic>
        <p:nvPicPr>
          <p:cNvPr id="440" name="Google Shape;440;p34"/>
          <p:cNvPicPr preferRelativeResize="0"/>
          <p:nvPr/>
        </p:nvPicPr>
        <p:blipFill>
          <a:blip r:embed="rId3">
            <a:alphaModFix/>
          </a:blip>
          <a:stretch>
            <a:fillRect/>
          </a:stretch>
        </p:blipFill>
        <p:spPr>
          <a:xfrm>
            <a:off x="3727009" y="2205576"/>
            <a:ext cx="1689991" cy="1267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5"/>
          <p:cNvSpPr txBox="1"/>
          <p:nvPr>
            <p:ph type="title"/>
          </p:nvPr>
        </p:nvSpPr>
        <p:spPr>
          <a:xfrm>
            <a:off x="0" y="191550"/>
            <a:ext cx="74346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Speech to Text</a:t>
            </a:r>
            <a:r>
              <a:rPr lang="en" sz="3600"/>
              <a:t> Demo</a:t>
            </a:r>
            <a:r>
              <a:rPr lang="en" sz="3600"/>
              <a:t> </a:t>
            </a:r>
            <a:endParaRPr sz="3600"/>
          </a:p>
        </p:txBody>
      </p:sp>
      <p:sp>
        <p:nvSpPr>
          <p:cNvPr id="446" name="Google Shape;446;p35"/>
          <p:cNvSpPr txBox="1"/>
          <p:nvPr/>
        </p:nvSpPr>
        <p:spPr>
          <a:xfrm>
            <a:off x="1014450" y="1248000"/>
            <a:ext cx="71151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solidFill>
                <a:schemeClr val="lt1"/>
              </a:solidFill>
              <a:latin typeface="Nunito"/>
              <a:ea typeface="Nunito"/>
              <a:cs typeface="Nunito"/>
              <a:sym typeface="Nunito"/>
            </a:endParaRPr>
          </a:p>
        </p:txBody>
      </p:sp>
      <p:sp>
        <p:nvSpPr>
          <p:cNvPr id="447" name="Google Shape;447;p35"/>
          <p:cNvSpPr txBox="1"/>
          <p:nvPr/>
        </p:nvSpPr>
        <p:spPr>
          <a:xfrm>
            <a:off x="291350" y="4664675"/>
            <a:ext cx="471600" cy="44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600">
              <a:solidFill>
                <a:schemeClr val="dk2"/>
              </a:solidFill>
              <a:latin typeface="Nunito"/>
              <a:ea typeface="Nunito"/>
              <a:cs typeface="Nunito"/>
              <a:sym typeface="Nunito"/>
            </a:endParaRPr>
          </a:p>
        </p:txBody>
      </p:sp>
      <p:pic>
        <p:nvPicPr>
          <p:cNvPr id="448" name="Google Shape;448;p35" title="Speech_to_Text_f.mp4">
            <a:hlinkClick r:id="rId3"/>
          </p:cNvPr>
          <p:cNvPicPr preferRelativeResize="0"/>
          <p:nvPr/>
        </p:nvPicPr>
        <p:blipFill>
          <a:blip r:embed="rId4">
            <a:alphaModFix/>
          </a:blip>
          <a:stretch>
            <a:fillRect/>
          </a:stretch>
        </p:blipFill>
        <p:spPr>
          <a:xfrm>
            <a:off x="854687" y="914275"/>
            <a:ext cx="5435767" cy="407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6"/>
          <p:cNvSpPr txBox="1"/>
          <p:nvPr>
            <p:ph type="title"/>
          </p:nvPr>
        </p:nvSpPr>
        <p:spPr>
          <a:xfrm>
            <a:off x="52525" y="189025"/>
            <a:ext cx="74346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Color Detection Demo</a:t>
            </a:r>
            <a:endParaRPr sz="3600"/>
          </a:p>
        </p:txBody>
      </p:sp>
      <p:sp>
        <p:nvSpPr>
          <p:cNvPr id="454" name="Google Shape;454;p36"/>
          <p:cNvSpPr txBox="1"/>
          <p:nvPr/>
        </p:nvSpPr>
        <p:spPr>
          <a:xfrm>
            <a:off x="1014450" y="1248000"/>
            <a:ext cx="71151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solidFill>
                <a:schemeClr val="lt1"/>
              </a:solidFill>
              <a:latin typeface="Nunito"/>
              <a:ea typeface="Nunito"/>
              <a:cs typeface="Nunito"/>
              <a:sym typeface="Nunito"/>
            </a:endParaRPr>
          </a:p>
        </p:txBody>
      </p:sp>
      <p:sp>
        <p:nvSpPr>
          <p:cNvPr id="455" name="Google Shape;455;p36"/>
          <p:cNvSpPr txBox="1"/>
          <p:nvPr/>
        </p:nvSpPr>
        <p:spPr>
          <a:xfrm>
            <a:off x="291350" y="4664675"/>
            <a:ext cx="471600" cy="44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600">
              <a:solidFill>
                <a:schemeClr val="dk2"/>
              </a:solidFill>
              <a:latin typeface="Nunito"/>
              <a:ea typeface="Nunito"/>
              <a:cs typeface="Nunito"/>
              <a:sym typeface="Nunito"/>
            </a:endParaRPr>
          </a:p>
        </p:txBody>
      </p:sp>
      <p:pic>
        <p:nvPicPr>
          <p:cNvPr id="456" name="Google Shape;456;p36" title="Color_detection_f.mp4">
            <a:hlinkClick r:id="rId3"/>
          </p:cNvPr>
          <p:cNvPicPr preferRelativeResize="0"/>
          <p:nvPr/>
        </p:nvPicPr>
        <p:blipFill>
          <a:blip r:embed="rId4">
            <a:alphaModFix/>
          </a:blip>
          <a:stretch>
            <a:fillRect/>
          </a:stretch>
        </p:blipFill>
        <p:spPr>
          <a:xfrm>
            <a:off x="1014437" y="858025"/>
            <a:ext cx="5510767" cy="413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7"/>
          <p:cNvSpPr txBox="1"/>
          <p:nvPr>
            <p:ph type="title"/>
          </p:nvPr>
        </p:nvSpPr>
        <p:spPr>
          <a:xfrm>
            <a:off x="0" y="162850"/>
            <a:ext cx="6366900" cy="663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Thanks for Watching! :)</a:t>
            </a:r>
            <a:endParaRPr sz="3000"/>
          </a:p>
        </p:txBody>
      </p:sp>
      <p:pic>
        <p:nvPicPr>
          <p:cNvPr id="462" name="Google Shape;462;p37"/>
          <p:cNvPicPr preferRelativeResize="0"/>
          <p:nvPr/>
        </p:nvPicPr>
        <p:blipFill rotWithShape="1">
          <a:blip r:embed="rId3">
            <a:alphaModFix/>
          </a:blip>
          <a:srcRect b="13065" l="12229" r="6297" t="13035"/>
          <a:stretch/>
        </p:blipFill>
        <p:spPr>
          <a:xfrm>
            <a:off x="415487" y="880175"/>
            <a:ext cx="5535923" cy="3766149"/>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ctrTitle"/>
          </p:nvPr>
        </p:nvSpPr>
        <p:spPr>
          <a:xfrm>
            <a:off x="421848" y="457912"/>
            <a:ext cx="5204700" cy="847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3600"/>
              <a:t>Motivations </a:t>
            </a:r>
            <a:endParaRPr>
              <a:latin typeface="Avenir"/>
              <a:ea typeface="Avenir"/>
              <a:cs typeface="Avenir"/>
              <a:sym typeface="Avenir"/>
            </a:endParaRPr>
          </a:p>
        </p:txBody>
      </p:sp>
      <p:sp>
        <p:nvSpPr>
          <p:cNvPr id="331" name="Google Shape;331;p26"/>
          <p:cNvSpPr txBox="1"/>
          <p:nvPr/>
        </p:nvSpPr>
        <p:spPr>
          <a:xfrm>
            <a:off x="291355" y="1305695"/>
            <a:ext cx="5418600" cy="3570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chemeClr val="lt1"/>
              </a:buClr>
              <a:buSzPts val="2000"/>
              <a:buFont typeface="Nunito"/>
              <a:buChar char="❖"/>
            </a:pPr>
            <a:r>
              <a:rPr b="0" i="0" lang="en" sz="2000" u="none" cap="none" strike="noStrike">
                <a:solidFill>
                  <a:schemeClr val="lt1"/>
                </a:solidFill>
                <a:latin typeface="Nunito"/>
                <a:ea typeface="Nunito"/>
                <a:cs typeface="Nunito"/>
                <a:sym typeface="Nunito"/>
              </a:rPr>
              <a:t>Millions of people are affected by </a:t>
            </a:r>
            <a:r>
              <a:rPr lang="en" sz="2000">
                <a:solidFill>
                  <a:schemeClr val="lt1"/>
                </a:solidFill>
                <a:latin typeface="Nunito"/>
                <a:ea typeface="Nunito"/>
                <a:cs typeface="Nunito"/>
                <a:sym typeface="Nunito"/>
              </a:rPr>
              <a:t>hearing impairment </a:t>
            </a:r>
            <a:r>
              <a:rPr b="0" i="0" lang="en" sz="2000" u="none" cap="none" strike="noStrike">
                <a:solidFill>
                  <a:schemeClr val="lt1"/>
                </a:solidFill>
                <a:latin typeface="Nunito"/>
                <a:ea typeface="Nunito"/>
                <a:cs typeface="Nunito"/>
                <a:sym typeface="Nunito"/>
              </a:rPr>
              <a:t>and color blindness.</a:t>
            </a:r>
            <a:endParaRPr sz="2000">
              <a:solidFill>
                <a:schemeClr val="lt1"/>
              </a:solidFill>
              <a:latin typeface="Nunito"/>
              <a:ea typeface="Nunito"/>
              <a:cs typeface="Nunito"/>
              <a:sym typeface="Nunito"/>
            </a:endParaRPr>
          </a:p>
          <a:p>
            <a:pPr indent="0" lvl="0" marL="0" marR="0" rtl="0" algn="l">
              <a:lnSpc>
                <a:spcPct val="100000"/>
              </a:lnSpc>
              <a:spcBef>
                <a:spcPts val="0"/>
              </a:spcBef>
              <a:spcAft>
                <a:spcPts val="0"/>
              </a:spcAft>
              <a:buNone/>
            </a:pPr>
            <a:r>
              <a:t/>
            </a:r>
            <a:endParaRPr sz="2000">
              <a:solidFill>
                <a:schemeClr val="lt1"/>
              </a:solidFill>
              <a:latin typeface="Nunito"/>
              <a:ea typeface="Nunito"/>
              <a:cs typeface="Nunito"/>
              <a:sym typeface="Nunito"/>
            </a:endParaRPr>
          </a:p>
          <a:p>
            <a:pPr indent="-355600" lvl="0" marL="457200" marR="0" rtl="0" algn="l">
              <a:lnSpc>
                <a:spcPct val="100000"/>
              </a:lnSpc>
              <a:spcBef>
                <a:spcPts val="0"/>
              </a:spcBef>
              <a:spcAft>
                <a:spcPts val="0"/>
              </a:spcAft>
              <a:buClr>
                <a:schemeClr val="lt1"/>
              </a:buClr>
              <a:buSzPts val="2000"/>
              <a:buFont typeface="Nunito"/>
              <a:buChar char="❖"/>
            </a:pPr>
            <a:r>
              <a:rPr lang="en" sz="2000">
                <a:solidFill>
                  <a:schemeClr val="lt1"/>
                </a:solidFill>
                <a:latin typeface="Nunito"/>
                <a:ea typeface="Nunito"/>
                <a:cs typeface="Nunito"/>
                <a:sym typeface="Nunito"/>
              </a:rPr>
              <a:t>We created a wearable device aimed at helping the deaf, hard of hearing, elderly, and those who struggle with color blindness. This device enhances spoken communication comprehension through captions and translations. It also aids visual perception by using bounding boxes. </a:t>
            </a:r>
            <a:endParaRPr b="0" i="0" sz="2000" u="none" cap="none" strike="noStrike">
              <a:solidFill>
                <a:schemeClr val="lt1"/>
              </a:solidFill>
              <a:latin typeface="Nunito"/>
              <a:ea typeface="Nunito"/>
              <a:cs typeface="Nunito"/>
              <a:sym typeface="Nunito"/>
            </a:endParaRPr>
          </a:p>
        </p:txBody>
      </p:sp>
      <p:pic>
        <p:nvPicPr>
          <p:cNvPr id="332" name="Google Shape;332;p26"/>
          <p:cNvPicPr preferRelativeResize="0"/>
          <p:nvPr/>
        </p:nvPicPr>
        <p:blipFill>
          <a:blip r:embed="rId3">
            <a:alphaModFix/>
          </a:blip>
          <a:stretch>
            <a:fillRect/>
          </a:stretch>
        </p:blipFill>
        <p:spPr>
          <a:xfrm>
            <a:off x="5815105" y="347425"/>
            <a:ext cx="3176494" cy="2044868"/>
          </a:xfrm>
          <a:prstGeom prst="rect">
            <a:avLst/>
          </a:prstGeom>
          <a:noFill/>
          <a:ln cap="flat" cmpd="sng" w="19050">
            <a:solidFill>
              <a:srgbClr val="000000"/>
            </a:solidFill>
            <a:prstDash val="solid"/>
            <a:round/>
            <a:headEnd len="sm" w="sm" type="none"/>
            <a:tailEnd len="sm" w="sm" type="none"/>
          </a:ln>
        </p:spPr>
      </p:pic>
      <p:pic>
        <p:nvPicPr>
          <p:cNvPr id="333" name="Google Shape;333;p26"/>
          <p:cNvPicPr preferRelativeResize="0"/>
          <p:nvPr/>
        </p:nvPicPr>
        <p:blipFill>
          <a:blip r:embed="rId4">
            <a:alphaModFix/>
          </a:blip>
          <a:stretch>
            <a:fillRect/>
          </a:stretch>
        </p:blipFill>
        <p:spPr>
          <a:xfrm>
            <a:off x="6026500" y="2895050"/>
            <a:ext cx="2753700" cy="19491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7"/>
          <p:cNvSpPr txBox="1"/>
          <p:nvPr>
            <p:ph type="ctrTitle"/>
          </p:nvPr>
        </p:nvSpPr>
        <p:spPr>
          <a:xfrm>
            <a:off x="457998" y="12"/>
            <a:ext cx="5204700" cy="847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3600"/>
              <a:t>Goals</a:t>
            </a:r>
            <a:endParaRPr>
              <a:latin typeface="Avenir"/>
              <a:ea typeface="Avenir"/>
              <a:cs typeface="Avenir"/>
              <a:sym typeface="Avenir"/>
            </a:endParaRPr>
          </a:p>
        </p:txBody>
      </p:sp>
      <p:sp>
        <p:nvSpPr>
          <p:cNvPr id="339" name="Google Shape;339;p27"/>
          <p:cNvSpPr txBox="1"/>
          <p:nvPr/>
        </p:nvSpPr>
        <p:spPr>
          <a:xfrm>
            <a:off x="291350" y="686625"/>
            <a:ext cx="4058700" cy="4192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2500">
                <a:solidFill>
                  <a:schemeClr val="lt1"/>
                </a:solidFill>
                <a:latin typeface="Nunito"/>
                <a:ea typeface="Nunito"/>
                <a:cs typeface="Nunito"/>
                <a:sym typeface="Nunito"/>
              </a:rPr>
              <a:t>Optics</a:t>
            </a:r>
            <a:endParaRPr sz="2500">
              <a:solidFill>
                <a:schemeClr val="lt1"/>
              </a:solidFill>
              <a:latin typeface="Nunito"/>
              <a:ea typeface="Nunito"/>
              <a:cs typeface="Nunito"/>
              <a:sym typeface="Nunito"/>
            </a:endParaRPr>
          </a:p>
          <a:p>
            <a:pPr indent="-317500" lvl="0" marL="457200" rtl="0" algn="l">
              <a:lnSpc>
                <a:spcPct val="115000"/>
              </a:lnSpc>
              <a:spcBef>
                <a:spcPts val="1000"/>
              </a:spcBef>
              <a:spcAft>
                <a:spcPts val="0"/>
              </a:spcAft>
              <a:buClr>
                <a:schemeClr val="lt1"/>
              </a:buClr>
              <a:buSzPts val="1400"/>
              <a:buFont typeface="Nunito"/>
              <a:buChar char="❖"/>
            </a:pPr>
            <a:r>
              <a:rPr b="1" lang="en">
                <a:solidFill>
                  <a:schemeClr val="lt1"/>
                </a:solidFill>
                <a:latin typeface="Nunito"/>
                <a:ea typeface="Nunito"/>
                <a:cs typeface="Nunito"/>
                <a:sym typeface="Nunito"/>
              </a:rPr>
              <a:t>Basic</a:t>
            </a:r>
            <a:endParaRPr b="1">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Create the Lens System with desired FOV.</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Create LCD Projection design.</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b="1" lang="en">
                <a:solidFill>
                  <a:schemeClr val="lt1"/>
                </a:solidFill>
                <a:latin typeface="Nunito"/>
                <a:ea typeface="Nunito"/>
                <a:cs typeface="Nunito"/>
                <a:sym typeface="Nunito"/>
              </a:rPr>
              <a:t>Advance</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Keep the Lens System minimal with little distortion.</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Allow LCD Projection design to be wearable.</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b="1" lang="en">
                <a:solidFill>
                  <a:schemeClr val="lt1"/>
                </a:solidFill>
                <a:latin typeface="Nunito"/>
                <a:ea typeface="Nunito"/>
                <a:cs typeface="Nunito"/>
                <a:sym typeface="Nunito"/>
              </a:rPr>
              <a:t>Stretch</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Allow Lens System to utilize autofocus capabilities.</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Simplify the design to minimize the overall size of LCD projection. </a:t>
            </a:r>
            <a:endParaRPr sz="1600">
              <a:solidFill>
                <a:schemeClr val="lt1"/>
              </a:solidFill>
              <a:latin typeface="Nunito"/>
              <a:ea typeface="Nunito"/>
              <a:cs typeface="Nunito"/>
              <a:sym typeface="Nunito"/>
            </a:endParaRPr>
          </a:p>
        </p:txBody>
      </p:sp>
      <p:sp>
        <p:nvSpPr>
          <p:cNvPr id="340" name="Google Shape;340;p27"/>
          <p:cNvSpPr txBox="1"/>
          <p:nvPr/>
        </p:nvSpPr>
        <p:spPr>
          <a:xfrm>
            <a:off x="4674025" y="686625"/>
            <a:ext cx="4058700" cy="4719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2500">
                <a:solidFill>
                  <a:schemeClr val="lt1"/>
                </a:solidFill>
                <a:latin typeface="Nunito"/>
                <a:ea typeface="Nunito"/>
                <a:cs typeface="Nunito"/>
                <a:sym typeface="Nunito"/>
              </a:rPr>
              <a:t>Computer Science</a:t>
            </a:r>
            <a:endParaRPr sz="2500">
              <a:solidFill>
                <a:schemeClr val="lt1"/>
              </a:solidFill>
              <a:latin typeface="Nunito"/>
              <a:ea typeface="Nunito"/>
              <a:cs typeface="Nunito"/>
              <a:sym typeface="Nunito"/>
            </a:endParaRPr>
          </a:p>
          <a:p>
            <a:pPr indent="-317500" lvl="0" marL="457200" rtl="0" algn="l">
              <a:lnSpc>
                <a:spcPct val="115000"/>
              </a:lnSpc>
              <a:spcBef>
                <a:spcPts val="1000"/>
              </a:spcBef>
              <a:spcAft>
                <a:spcPts val="0"/>
              </a:spcAft>
              <a:buClr>
                <a:schemeClr val="lt1"/>
              </a:buClr>
              <a:buSzPts val="1400"/>
              <a:buFont typeface="Nunito"/>
              <a:buChar char="❖"/>
            </a:pPr>
            <a:r>
              <a:rPr b="1" lang="en">
                <a:solidFill>
                  <a:schemeClr val="lt1"/>
                </a:solidFill>
                <a:latin typeface="Nunito"/>
                <a:ea typeface="Nunito"/>
                <a:cs typeface="Nunito"/>
                <a:sym typeface="Nunito"/>
              </a:rPr>
              <a:t>Basic</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Design an algorithm that utilizes both Speech-to-Text (StT) and Color Detection with Raspberry Pi 5.</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b="1" lang="en">
                <a:solidFill>
                  <a:schemeClr val="lt1"/>
                </a:solidFill>
                <a:latin typeface="Nunito"/>
                <a:ea typeface="Nunito"/>
                <a:cs typeface="Nunito"/>
                <a:sym typeface="Nunito"/>
              </a:rPr>
              <a:t>Advance</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Apply customization to the StT and Color Detection to translate varying languages and colors.</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Use an app to control customization and program.</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b="1" lang="en">
                <a:solidFill>
                  <a:schemeClr val="lt1"/>
                </a:solidFill>
                <a:latin typeface="Nunito"/>
                <a:ea typeface="Nunito"/>
                <a:cs typeface="Nunito"/>
                <a:sym typeface="Nunito"/>
              </a:rPr>
              <a:t>Stretch</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Create our own app.</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Implement an offline StT mode.</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Improve Color Detection under different lighting conditions.</a:t>
            </a:r>
            <a:endParaRPr>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600">
              <a:solidFill>
                <a:schemeClr val="lt1"/>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ph type="title"/>
          </p:nvPr>
        </p:nvSpPr>
        <p:spPr>
          <a:xfrm>
            <a:off x="854700" y="130000"/>
            <a:ext cx="74346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The Engineering Specifications </a:t>
            </a:r>
            <a:endParaRPr sz="3600"/>
          </a:p>
        </p:txBody>
      </p:sp>
      <p:graphicFrame>
        <p:nvGraphicFramePr>
          <p:cNvPr id="346" name="Google Shape;346;p28"/>
          <p:cNvGraphicFramePr/>
          <p:nvPr/>
        </p:nvGraphicFramePr>
        <p:xfrm>
          <a:off x="952500" y="1042550"/>
          <a:ext cx="3000000" cy="3000000"/>
        </p:xfrm>
        <a:graphic>
          <a:graphicData uri="http://schemas.openxmlformats.org/drawingml/2006/table">
            <a:tbl>
              <a:tblPr>
                <a:noFill/>
                <a:tableStyleId>{4A759BEA-8E2D-462A-86F5-914F1DA2C07D}</a:tableStyleId>
              </a:tblPr>
              <a:tblGrid>
                <a:gridCol w="2413000"/>
                <a:gridCol w="2413000"/>
                <a:gridCol w="2413000"/>
              </a:tblGrid>
              <a:tr h="383700">
                <a:tc>
                  <a:txBody>
                    <a:bodyPr/>
                    <a:lstStyle/>
                    <a:p>
                      <a:pPr indent="0" lvl="0" marL="0" rtl="0" algn="ctr">
                        <a:lnSpc>
                          <a:spcPct val="115000"/>
                        </a:lnSpc>
                        <a:spcBef>
                          <a:spcPts val="1200"/>
                        </a:spcBef>
                        <a:spcAft>
                          <a:spcPts val="1200"/>
                        </a:spcAft>
                        <a:buNone/>
                      </a:pPr>
                      <a:r>
                        <a:rPr b="1" lang="en" sz="1100"/>
                        <a:t>Components</a:t>
                      </a:r>
                      <a:endParaRPr b="1" sz="1100"/>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rtl="0" algn="ctr">
                        <a:lnSpc>
                          <a:spcPct val="115000"/>
                        </a:lnSpc>
                        <a:spcBef>
                          <a:spcPts val="1200"/>
                        </a:spcBef>
                        <a:spcAft>
                          <a:spcPts val="1200"/>
                        </a:spcAft>
                        <a:buNone/>
                      </a:pPr>
                      <a:r>
                        <a:rPr b="1" lang="en" sz="1100"/>
                        <a:t>Parameters</a:t>
                      </a:r>
                      <a:endParaRPr b="1" sz="1100"/>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c>
                  <a:txBody>
                    <a:bodyPr/>
                    <a:lstStyle/>
                    <a:p>
                      <a:pPr indent="0" lvl="0" marL="0" rtl="0" algn="ctr">
                        <a:lnSpc>
                          <a:spcPct val="115000"/>
                        </a:lnSpc>
                        <a:spcBef>
                          <a:spcPts val="1200"/>
                        </a:spcBef>
                        <a:spcAft>
                          <a:spcPts val="1200"/>
                        </a:spcAft>
                        <a:buNone/>
                      </a:pPr>
                      <a:r>
                        <a:rPr b="1" lang="en" sz="1100"/>
                        <a:t>Specifications</a:t>
                      </a:r>
                      <a:endParaRPr b="1" sz="1100"/>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99999"/>
                    </a:solidFill>
                  </a:tcPr>
                </a:tc>
              </a:tr>
              <a:tr h="383700">
                <a:tc>
                  <a:txBody>
                    <a:bodyPr/>
                    <a:lstStyle/>
                    <a:p>
                      <a:pPr indent="0" lvl="0" marL="0" marR="0" rtl="0" algn="ctr">
                        <a:lnSpc>
                          <a:spcPct val="115000"/>
                        </a:lnSpc>
                        <a:spcBef>
                          <a:spcPts val="1200"/>
                        </a:spcBef>
                        <a:spcAft>
                          <a:spcPts val="1200"/>
                        </a:spcAft>
                        <a:buNone/>
                      </a:pPr>
                      <a:r>
                        <a:rPr lang="en"/>
                        <a:t>Antenna: Raspberry Pi 5</a:t>
                      </a:r>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t>Transmission Range</a:t>
                      </a:r>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t>50m-100m</a:t>
                      </a:r>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r>
              <a:tr h="487575">
                <a:tc>
                  <a:txBody>
                    <a:bodyPr/>
                    <a:lstStyle/>
                    <a:p>
                      <a:pPr indent="0" lvl="0" marL="0" marR="0" rtl="0" algn="ctr">
                        <a:lnSpc>
                          <a:spcPct val="115000"/>
                        </a:lnSpc>
                        <a:spcBef>
                          <a:spcPts val="1200"/>
                        </a:spcBef>
                        <a:spcAft>
                          <a:spcPts val="1200"/>
                        </a:spcAft>
                        <a:buNone/>
                      </a:pPr>
                      <a:r>
                        <a:rPr lang="en"/>
                        <a:t>Camera: OV5640</a:t>
                      </a:r>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t>Capture Quality (Resolution and FOV)</a:t>
                      </a:r>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t>Between 2-5 MP. FOV; ~60 - 80 Degrees</a:t>
                      </a:r>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r>
              <a:tr h="487575">
                <a:tc>
                  <a:txBody>
                    <a:bodyPr/>
                    <a:lstStyle/>
                    <a:p>
                      <a:pPr indent="0" lvl="0" marL="0" marR="0" rtl="0" algn="ctr">
                        <a:lnSpc>
                          <a:spcPct val="115000"/>
                        </a:lnSpc>
                        <a:spcBef>
                          <a:spcPts val="1200"/>
                        </a:spcBef>
                        <a:spcAft>
                          <a:spcPts val="1200"/>
                        </a:spcAft>
                        <a:buNone/>
                      </a:pPr>
                      <a:r>
                        <a:rPr lang="en">
                          <a:highlight>
                            <a:srgbClr val="FFFF00"/>
                          </a:highlight>
                        </a:rPr>
                        <a:t>LCD TFT Display</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None/>
                      </a:pPr>
                      <a:r>
                        <a:rPr lang="en">
                          <a:highlight>
                            <a:srgbClr val="FFFF00"/>
                          </a:highlight>
                        </a:rPr>
                        <a:t>Text and Color Accuracy</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&gt;80%</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r>
              <a:tr h="487575">
                <a:tc>
                  <a:txBody>
                    <a:bodyPr/>
                    <a:lstStyle/>
                    <a:p>
                      <a:pPr indent="0" lvl="0" marL="0" marR="0" rtl="0" algn="ctr">
                        <a:lnSpc>
                          <a:spcPct val="115000"/>
                        </a:lnSpc>
                        <a:spcBef>
                          <a:spcPts val="1200"/>
                        </a:spcBef>
                        <a:spcAft>
                          <a:spcPts val="1200"/>
                        </a:spcAft>
                        <a:buNone/>
                      </a:pPr>
                      <a:r>
                        <a:rPr lang="en">
                          <a:highlight>
                            <a:srgbClr val="FFFF00"/>
                          </a:highlight>
                        </a:rPr>
                        <a:t>LCF TFT Display</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0"/>
                        </a:spcBef>
                        <a:spcAft>
                          <a:spcPts val="0"/>
                        </a:spcAft>
                        <a:buNone/>
                      </a:pPr>
                      <a:r>
                        <a:rPr lang="en">
                          <a:highlight>
                            <a:srgbClr val="FFFF00"/>
                          </a:highlight>
                        </a:rPr>
                        <a:t>Text and Color Latency</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&lt;2s</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r>
              <a:tr h="410325">
                <a:tc>
                  <a:txBody>
                    <a:bodyPr/>
                    <a:lstStyle/>
                    <a:p>
                      <a:pPr indent="0" lvl="0" marL="0" marR="0" rtl="0" algn="ctr">
                        <a:lnSpc>
                          <a:spcPct val="115000"/>
                        </a:lnSpc>
                        <a:spcBef>
                          <a:spcPts val="1200"/>
                        </a:spcBef>
                        <a:spcAft>
                          <a:spcPts val="1200"/>
                        </a:spcAft>
                        <a:buNone/>
                      </a:pPr>
                      <a:r>
                        <a:rPr lang="en">
                          <a:highlight>
                            <a:srgbClr val="FFFF00"/>
                          </a:highlight>
                        </a:rPr>
                        <a:t>Frame of Lens Designs</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Weight</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~500 grams</a:t>
                      </a:r>
                      <a:endParaRPr>
                        <a:highlight>
                          <a:srgbClr val="FFFF00"/>
                        </a:highlight>
                      </a:endParaRPr>
                    </a:p>
                  </a:txBody>
                  <a:tcPr marT="63500" marB="63500" marR="63500" marL="63500">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solidFill>
                      <a:srgbClr val="F3F3F3"/>
                    </a:solidFill>
                  </a:tcPr>
                </a:tc>
              </a:tr>
              <a:tr h="383700">
                <a:tc>
                  <a:txBody>
                    <a:bodyPr/>
                    <a:lstStyle/>
                    <a:p>
                      <a:pPr indent="0" lvl="0" marL="0" marR="0" rtl="0" algn="ctr">
                        <a:lnSpc>
                          <a:spcPct val="115000"/>
                        </a:lnSpc>
                        <a:spcBef>
                          <a:spcPts val="1200"/>
                        </a:spcBef>
                        <a:spcAft>
                          <a:spcPts val="1200"/>
                        </a:spcAft>
                        <a:buNone/>
                      </a:pPr>
                      <a:r>
                        <a:rPr lang="en">
                          <a:highlight>
                            <a:srgbClr val="FFFF00"/>
                          </a:highlight>
                        </a:rPr>
                        <a:t>Camera Lens System</a:t>
                      </a:r>
                      <a:endParaRPr>
                        <a:highlight>
                          <a:srgbClr val="FFFF00"/>
                        </a:highlight>
                      </a:endParaRPr>
                    </a:p>
                  </a:txBody>
                  <a:tcPr marT="63500" marB="63500" marR="63500" marL="63500">
                    <a:lnL cap="flat" cmpd="sng" w="9525">
                      <a:solidFill>
                        <a:srgbClr val="000000"/>
                      </a:solidFill>
                      <a:prstDash val="solid"/>
                      <a:round/>
                      <a:headEnd len="sm" w="sm" type="none"/>
                      <a:tailEnd len="sm" w="sm" type="none"/>
                    </a:lnL>
                    <a:lnR cap="flat" cmpd="sng" w="9525">
                      <a:solidFill>
                        <a:srgbClr val="9E9E9E"/>
                      </a:solidFill>
                      <a:prstDash val="solid"/>
                      <a:round/>
                      <a:headEnd len="sm" w="sm" type="none"/>
                      <a:tailEnd len="sm" w="sm" type="none"/>
                    </a:lnR>
                    <a:lnT cap="flat" cmpd="sng" w="8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Widen FOV</a:t>
                      </a:r>
                      <a:endParaRPr>
                        <a:highlight>
                          <a:srgbClr val="FFFF00"/>
                        </a:highlight>
                      </a:endParaRPr>
                    </a:p>
                  </a:txBody>
                  <a:tcPr marT="63500" marB="63500" marR="63500" marL="635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8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~80 Degrees Horizontally  </a:t>
                      </a:r>
                      <a:endParaRPr>
                        <a:highlight>
                          <a:srgbClr val="FFFF00"/>
                        </a:highlight>
                      </a:endParaRPr>
                    </a:p>
                  </a:txBody>
                  <a:tcPr marT="63500" marB="63500" marR="63500" marL="63500">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r>
              <a:tr h="405775">
                <a:tc>
                  <a:txBody>
                    <a:bodyPr/>
                    <a:lstStyle/>
                    <a:p>
                      <a:pPr indent="0" lvl="0" marL="0" marR="0" rtl="0" algn="ctr">
                        <a:lnSpc>
                          <a:spcPct val="115000"/>
                        </a:lnSpc>
                        <a:spcBef>
                          <a:spcPts val="1200"/>
                        </a:spcBef>
                        <a:spcAft>
                          <a:spcPts val="1200"/>
                        </a:spcAft>
                        <a:buNone/>
                      </a:pPr>
                      <a:r>
                        <a:rPr lang="en">
                          <a:highlight>
                            <a:srgbClr val="FFFF00"/>
                          </a:highlight>
                        </a:rPr>
                        <a:t>LCD Projector</a:t>
                      </a:r>
                      <a:endParaRPr>
                        <a:highlight>
                          <a:srgbClr val="FFFF00"/>
                        </a:highlight>
                      </a:endParaRPr>
                    </a:p>
                  </a:txBody>
                  <a:tcPr marT="63500" marB="63500" marR="63500" marL="63500">
                    <a:lnL cap="flat" cmpd="sng" w="9525">
                      <a:solidFill>
                        <a:srgbClr val="000000"/>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Transparency/Visibility</a:t>
                      </a:r>
                      <a:endParaRPr>
                        <a:highlight>
                          <a:srgbClr val="FFFF00"/>
                        </a:highlight>
                      </a:endParaRPr>
                    </a:p>
                  </a:txBody>
                  <a:tcPr marT="63500" marB="63500" marR="63500" marL="635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a:txBody>
                    <a:bodyPr/>
                    <a:lstStyle/>
                    <a:p>
                      <a:pPr indent="0" lvl="0" marL="0" marR="0" rtl="0" algn="ctr">
                        <a:lnSpc>
                          <a:spcPct val="115000"/>
                        </a:lnSpc>
                        <a:spcBef>
                          <a:spcPts val="1200"/>
                        </a:spcBef>
                        <a:spcAft>
                          <a:spcPts val="1200"/>
                        </a:spcAft>
                        <a:buNone/>
                      </a:pPr>
                      <a:r>
                        <a:rPr lang="en">
                          <a:highlight>
                            <a:srgbClr val="FFFF00"/>
                          </a:highlight>
                        </a:rPr>
                        <a:t>70% Transparent</a:t>
                      </a:r>
                      <a:r>
                        <a:rPr lang="en">
                          <a:highlight>
                            <a:srgbClr val="FFFF00"/>
                          </a:highlight>
                        </a:rPr>
                        <a:t> </a:t>
                      </a:r>
                      <a:endParaRPr>
                        <a:highlight>
                          <a:srgbClr val="FFFF00"/>
                        </a:highlight>
                      </a:endParaRPr>
                    </a:p>
                  </a:txBody>
                  <a:tcPr marT="63500" marB="63500" marR="63500" marL="63500">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9"/>
          <p:cNvSpPr txBox="1"/>
          <p:nvPr>
            <p:ph type="title"/>
          </p:nvPr>
        </p:nvSpPr>
        <p:spPr>
          <a:xfrm>
            <a:off x="-30062" y="83825"/>
            <a:ext cx="74346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Hardware of Project</a:t>
            </a:r>
            <a:endParaRPr sz="3600"/>
          </a:p>
        </p:txBody>
      </p:sp>
      <p:sp>
        <p:nvSpPr>
          <p:cNvPr id="352" name="Google Shape;352;p29"/>
          <p:cNvSpPr txBox="1"/>
          <p:nvPr/>
        </p:nvSpPr>
        <p:spPr>
          <a:xfrm>
            <a:off x="1014450" y="1248000"/>
            <a:ext cx="71151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solidFill>
                <a:schemeClr val="lt1"/>
              </a:solidFill>
              <a:latin typeface="Nunito"/>
              <a:ea typeface="Nunito"/>
              <a:cs typeface="Nunito"/>
              <a:sym typeface="Nunito"/>
            </a:endParaRPr>
          </a:p>
        </p:txBody>
      </p:sp>
      <p:sp>
        <p:nvSpPr>
          <p:cNvPr id="353" name="Google Shape;353;p29"/>
          <p:cNvSpPr txBox="1"/>
          <p:nvPr/>
        </p:nvSpPr>
        <p:spPr>
          <a:xfrm>
            <a:off x="291350" y="4664675"/>
            <a:ext cx="471600" cy="44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600">
              <a:solidFill>
                <a:schemeClr val="dk2"/>
              </a:solidFill>
              <a:latin typeface="Nunito"/>
              <a:ea typeface="Nunito"/>
              <a:cs typeface="Nunito"/>
              <a:sym typeface="Nunito"/>
            </a:endParaRPr>
          </a:p>
        </p:txBody>
      </p:sp>
      <p:pic>
        <p:nvPicPr>
          <p:cNvPr id="354" name="Google Shape;354;p29" title="Overall_f.mp4">
            <a:hlinkClick r:id="rId3"/>
          </p:cNvPr>
          <p:cNvPicPr preferRelativeResize="0"/>
          <p:nvPr/>
        </p:nvPicPr>
        <p:blipFill>
          <a:blip r:embed="rId4">
            <a:alphaModFix/>
          </a:blip>
          <a:stretch>
            <a:fillRect/>
          </a:stretch>
        </p:blipFill>
        <p:spPr>
          <a:xfrm>
            <a:off x="1014450" y="752825"/>
            <a:ext cx="5345600" cy="4009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0"/>
          <p:cNvSpPr txBox="1"/>
          <p:nvPr>
            <p:ph type="title"/>
          </p:nvPr>
        </p:nvSpPr>
        <p:spPr>
          <a:xfrm>
            <a:off x="929200" y="174700"/>
            <a:ext cx="69174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Lens Text Projection Optics Schematics</a:t>
            </a:r>
            <a:endParaRPr sz="3600"/>
          </a:p>
        </p:txBody>
      </p:sp>
      <p:sp>
        <p:nvSpPr>
          <p:cNvPr id="360" name="Google Shape;360;p30"/>
          <p:cNvSpPr txBox="1"/>
          <p:nvPr/>
        </p:nvSpPr>
        <p:spPr>
          <a:xfrm>
            <a:off x="461800" y="2534517"/>
            <a:ext cx="1922100" cy="47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a:ea typeface="Nunito"/>
                <a:cs typeface="Nunito"/>
                <a:sym typeface="Nunito"/>
              </a:rPr>
              <a:t>LCD</a:t>
            </a:r>
            <a:endParaRPr>
              <a:solidFill>
                <a:srgbClr val="FFFFFF"/>
              </a:solidFill>
              <a:latin typeface="Nunito"/>
              <a:ea typeface="Nunito"/>
              <a:cs typeface="Nunito"/>
              <a:sym typeface="Nunito"/>
            </a:endParaRPr>
          </a:p>
        </p:txBody>
      </p:sp>
      <p:sp>
        <p:nvSpPr>
          <p:cNvPr id="361" name="Google Shape;361;p30"/>
          <p:cNvSpPr txBox="1"/>
          <p:nvPr/>
        </p:nvSpPr>
        <p:spPr>
          <a:xfrm rot="-1813829">
            <a:off x="3497305" y="3861439"/>
            <a:ext cx="1716653" cy="23681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Nunito"/>
                <a:ea typeface="Nunito"/>
                <a:cs typeface="Nunito"/>
                <a:sym typeface="Nunito"/>
              </a:rPr>
              <a:t>Mirror</a:t>
            </a:r>
            <a:endParaRPr>
              <a:solidFill>
                <a:schemeClr val="lt1"/>
              </a:solidFill>
              <a:latin typeface="Nunito"/>
              <a:ea typeface="Nunito"/>
              <a:cs typeface="Nunito"/>
              <a:sym typeface="Nunito"/>
            </a:endParaRPr>
          </a:p>
          <a:p>
            <a:pPr indent="0" lvl="0" marL="0" rtl="0" algn="ctr">
              <a:spcBef>
                <a:spcPts val="0"/>
              </a:spcBef>
              <a:spcAft>
                <a:spcPts val="0"/>
              </a:spcAft>
              <a:buNone/>
            </a:pPr>
            <a:r>
              <a:t/>
            </a:r>
            <a:endParaRPr>
              <a:latin typeface="Nunito"/>
              <a:ea typeface="Nunito"/>
              <a:cs typeface="Nunito"/>
              <a:sym typeface="Nunito"/>
            </a:endParaRPr>
          </a:p>
        </p:txBody>
      </p:sp>
      <p:pic>
        <p:nvPicPr>
          <p:cNvPr id="362" name="Google Shape;362;p30"/>
          <p:cNvPicPr preferRelativeResize="0"/>
          <p:nvPr/>
        </p:nvPicPr>
        <p:blipFill rotWithShape="1">
          <a:blip r:embed="rId3">
            <a:alphaModFix/>
          </a:blip>
          <a:srcRect b="24805" l="9951" r="19121" t="27418"/>
          <a:stretch/>
        </p:blipFill>
        <p:spPr>
          <a:xfrm rot="5400000">
            <a:off x="773518" y="3006218"/>
            <a:ext cx="1476900" cy="1248000"/>
          </a:xfrm>
          <a:prstGeom prst="roundRect">
            <a:avLst>
              <a:gd fmla="val 5186" name="adj"/>
            </a:avLst>
          </a:prstGeom>
          <a:noFill/>
          <a:ln>
            <a:noFill/>
          </a:ln>
        </p:spPr>
      </p:pic>
      <p:sp>
        <p:nvSpPr>
          <p:cNvPr id="363" name="Google Shape;363;p30"/>
          <p:cNvSpPr/>
          <p:nvPr/>
        </p:nvSpPr>
        <p:spPr>
          <a:xfrm>
            <a:off x="2511624" y="2976050"/>
            <a:ext cx="539075" cy="1351575"/>
          </a:xfrm>
          <a:prstGeom prst="flowChartOnlineStorag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4" name="Google Shape;364;p30"/>
          <p:cNvSpPr/>
          <p:nvPr/>
        </p:nvSpPr>
        <p:spPr>
          <a:xfrm>
            <a:off x="2465593" y="2976099"/>
            <a:ext cx="503400" cy="13515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5" name="Google Shape;365;p30"/>
          <p:cNvSpPr/>
          <p:nvPr/>
        </p:nvSpPr>
        <p:spPr>
          <a:xfrm rot="-5400000">
            <a:off x="4213650" y="1544463"/>
            <a:ext cx="207600" cy="1831800"/>
          </a:xfrm>
          <a:prstGeom prst="flowChartDelay">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6" name="Google Shape;366;p30"/>
          <p:cNvSpPr/>
          <p:nvPr/>
        </p:nvSpPr>
        <p:spPr>
          <a:xfrm rot="-1530721">
            <a:off x="3596406" y="3577928"/>
            <a:ext cx="1518457" cy="241117"/>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7" name="Google Shape;367;p30"/>
          <p:cNvSpPr/>
          <p:nvPr/>
        </p:nvSpPr>
        <p:spPr>
          <a:xfrm rot="2010754">
            <a:off x="3632547" y="1428131"/>
            <a:ext cx="1369811" cy="217331"/>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68" name="Google Shape;368;p30"/>
          <p:cNvSpPr txBox="1"/>
          <p:nvPr/>
        </p:nvSpPr>
        <p:spPr>
          <a:xfrm>
            <a:off x="628823" y="3104273"/>
            <a:ext cx="688800" cy="1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lt1"/>
              </a:solidFill>
              <a:latin typeface="Nunito"/>
              <a:ea typeface="Nunito"/>
              <a:cs typeface="Nunito"/>
              <a:sym typeface="Nunito"/>
            </a:endParaRPr>
          </a:p>
        </p:txBody>
      </p:sp>
      <p:sp>
        <p:nvSpPr>
          <p:cNvPr id="369" name="Google Shape;369;p30"/>
          <p:cNvSpPr txBox="1"/>
          <p:nvPr/>
        </p:nvSpPr>
        <p:spPr>
          <a:xfrm>
            <a:off x="2030074" y="2626090"/>
            <a:ext cx="8673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Nunito"/>
                <a:ea typeface="Nunito"/>
                <a:cs typeface="Nunito"/>
                <a:sym typeface="Nunito"/>
              </a:rPr>
              <a:t>1.5mm</a:t>
            </a:r>
            <a:endParaRPr sz="1300">
              <a:solidFill>
                <a:srgbClr val="FFFFFF"/>
              </a:solidFill>
              <a:latin typeface="Nunito"/>
              <a:ea typeface="Nunito"/>
              <a:cs typeface="Nunito"/>
              <a:sym typeface="Nunito"/>
            </a:endParaRPr>
          </a:p>
        </p:txBody>
      </p:sp>
      <p:sp>
        <p:nvSpPr>
          <p:cNvPr id="370" name="Google Shape;370;p30"/>
          <p:cNvSpPr txBox="1"/>
          <p:nvPr/>
        </p:nvSpPr>
        <p:spPr>
          <a:xfrm>
            <a:off x="5660550" y="843700"/>
            <a:ext cx="3024000" cy="404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1"/>
                </a:solidFill>
                <a:latin typeface="Nunito"/>
                <a:ea typeface="Nunito"/>
                <a:cs typeface="Nunito"/>
                <a:sym typeface="Nunito"/>
              </a:rPr>
              <a:t>Components:</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LCD TFT</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1.69 in Display</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400 nits</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Plano Concave Lens</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Focal Length: -50 mm</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Diameter: 25.4 mm</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Mirror</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Silver Coated</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Diameter: 25.4 mm</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Plano Convex Lens</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Focal Length: 25 mm</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Diameter: 25.4 mm</a:t>
            </a:r>
            <a:endParaRPr>
              <a:solidFill>
                <a:schemeClr val="lt1"/>
              </a:solidFill>
              <a:latin typeface="Nunito"/>
              <a:ea typeface="Nunito"/>
              <a:cs typeface="Nunito"/>
              <a:sym typeface="Nunito"/>
            </a:endParaRPr>
          </a:p>
          <a:p>
            <a:pPr indent="-317500" lvl="0" marL="4572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Beamsplitter</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Anti-Reflection Coating</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70T/30R</a:t>
            </a:r>
            <a:endParaRPr>
              <a:solidFill>
                <a:schemeClr val="lt1"/>
              </a:solidFill>
              <a:latin typeface="Nunito"/>
              <a:ea typeface="Nunito"/>
              <a:cs typeface="Nunito"/>
              <a:sym typeface="Nunito"/>
            </a:endParaRPr>
          </a:p>
          <a:p>
            <a:pPr indent="-317500" lvl="1" marL="914400" rtl="0" algn="l">
              <a:lnSpc>
                <a:spcPct val="115000"/>
              </a:lnSpc>
              <a:spcBef>
                <a:spcPts val="0"/>
              </a:spcBef>
              <a:spcAft>
                <a:spcPts val="0"/>
              </a:spcAft>
              <a:buClr>
                <a:schemeClr val="lt1"/>
              </a:buClr>
              <a:buSzPts val="1400"/>
              <a:buFont typeface="Nunito"/>
              <a:buChar char="○"/>
            </a:pPr>
            <a:r>
              <a:rPr lang="en">
                <a:solidFill>
                  <a:schemeClr val="lt1"/>
                </a:solidFill>
                <a:latin typeface="Nunito"/>
                <a:ea typeface="Nunito"/>
                <a:cs typeface="Nunito"/>
                <a:sym typeface="Nunito"/>
              </a:rPr>
              <a:t>40 x 30 x 1 mm</a:t>
            </a:r>
            <a:endParaRPr>
              <a:solidFill>
                <a:schemeClr val="lt1"/>
              </a:solidFill>
              <a:latin typeface="Nunito"/>
              <a:ea typeface="Nunito"/>
              <a:cs typeface="Nunito"/>
              <a:sym typeface="Nunito"/>
            </a:endParaRPr>
          </a:p>
        </p:txBody>
      </p:sp>
      <p:sp>
        <p:nvSpPr>
          <p:cNvPr id="371" name="Google Shape;371;p30"/>
          <p:cNvSpPr txBox="1"/>
          <p:nvPr/>
        </p:nvSpPr>
        <p:spPr>
          <a:xfrm>
            <a:off x="3024250" y="4421403"/>
            <a:ext cx="1024200" cy="2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Nunito"/>
                <a:ea typeface="Nunito"/>
                <a:cs typeface="Nunito"/>
                <a:sym typeface="Nunito"/>
              </a:rPr>
              <a:t>3.5 mm</a:t>
            </a:r>
            <a:endParaRPr sz="1300">
              <a:solidFill>
                <a:schemeClr val="lt1"/>
              </a:solidFill>
              <a:latin typeface="Nunito"/>
              <a:ea typeface="Nunito"/>
              <a:cs typeface="Nunito"/>
              <a:sym typeface="Nunito"/>
            </a:endParaRPr>
          </a:p>
        </p:txBody>
      </p:sp>
      <p:pic>
        <p:nvPicPr>
          <p:cNvPr id="372" name="Google Shape;372;p30"/>
          <p:cNvPicPr preferRelativeResize="0"/>
          <p:nvPr/>
        </p:nvPicPr>
        <p:blipFill rotWithShape="1">
          <a:blip r:embed="rId4">
            <a:alphaModFix/>
          </a:blip>
          <a:srcRect b="36539" l="30561" r="28614" t="26220"/>
          <a:stretch/>
        </p:blipFill>
        <p:spPr>
          <a:xfrm>
            <a:off x="1649251" y="1269959"/>
            <a:ext cx="999000" cy="738000"/>
          </a:xfrm>
          <a:prstGeom prst="roundRect">
            <a:avLst>
              <a:gd fmla="val 50000" name="adj"/>
            </a:avLst>
          </a:prstGeom>
          <a:noFill/>
          <a:ln>
            <a:noFill/>
          </a:ln>
        </p:spPr>
      </p:pic>
      <p:cxnSp>
        <p:nvCxnSpPr>
          <p:cNvPr id="373" name="Google Shape;373;p30"/>
          <p:cNvCxnSpPr>
            <a:endCxn id="372" idx="3"/>
          </p:cNvCxnSpPr>
          <p:nvPr/>
        </p:nvCxnSpPr>
        <p:spPr>
          <a:xfrm flipH="1">
            <a:off x="2648251" y="1434659"/>
            <a:ext cx="2846100" cy="204300"/>
          </a:xfrm>
          <a:prstGeom prst="straightConnector1">
            <a:avLst/>
          </a:prstGeom>
          <a:noFill/>
          <a:ln cap="flat" cmpd="sng" w="28575">
            <a:solidFill>
              <a:srgbClr val="00FFFF"/>
            </a:solidFill>
            <a:prstDash val="solid"/>
            <a:round/>
            <a:headEnd len="med" w="med" type="none"/>
            <a:tailEnd len="med" w="med" type="none"/>
          </a:ln>
        </p:spPr>
      </p:cxnSp>
      <p:cxnSp>
        <p:nvCxnSpPr>
          <p:cNvPr id="374" name="Google Shape;374;p30"/>
          <p:cNvCxnSpPr>
            <a:endCxn id="372" idx="3"/>
          </p:cNvCxnSpPr>
          <p:nvPr/>
        </p:nvCxnSpPr>
        <p:spPr>
          <a:xfrm rot="10800000">
            <a:off x="2648251" y="1638959"/>
            <a:ext cx="2846100" cy="119400"/>
          </a:xfrm>
          <a:prstGeom prst="straightConnector1">
            <a:avLst/>
          </a:prstGeom>
          <a:noFill/>
          <a:ln cap="flat" cmpd="sng" w="28575">
            <a:solidFill>
              <a:srgbClr val="00FFFF"/>
            </a:solidFill>
            <a:prstDash val="solid"/>
            <a:round/>
            <a:headEnd len="med" w="med" type="none"/>
            <a:tailEnd len="med" w="med" type="none"/>
          </a:ln>
        </p:spPr>
      </p:cxnSp>
      <p:sp>
        <p:nvSpPr>
          <p:cNvPr id="375" name="Google Shape;375;p30"/>
          <p:cNvSpPr/>
          <p:nvPr/>
        </p:nvSpPr>
        <p:spPr>
          <a:xfrm rot="5400000">
            <a:off x="2210075" y="2851225"/>
            <a:ext cx="161100" cy="309300"/>
          </a:xfrm>
          <a:prstGeom prst="leftBrace">
            <a:avLst>
              <a:gd fmla="val 0" name="adj1"/>
              <a:gd fmla="val 52579"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76" name="Google Shape;376;p30"/>
          <p:cNvSpPr/>
          <p:nvPr/>
        </p:nvSpPr>
        <p:spPr>
          <a:xfrm rot="-5400000">
            <a:off x="3248700" y="4033475"/>
            <a:ext cx="216000" cy="612000"/>
          </a:xfrm>
          <a:prstGeom prst="leftBrace">
            <a:avLst>
              <a:gd fmla="val 0" name="adj1"/>
              <a:gd fmla="val 52579"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cxnSp>
        <p:nvCxnSpPr>
          <p:cNvPr id="377" name="Google Shape;377;p30"/>
          <p:cNvCxnSpPr>
            <a:endCxn id="366" idx="1"/>
          </p:cNvCxnSpPr>
          <p:nvPr/>
        </p:nvCxnSpPr>
        <p:spPr>
          <a:xfrm flipH="1" rot="10800000">
            <a:off x="2141968" y="3866283"/>
            <a:ext cx="1672200" cy="18900"/>
          </a:xfrm>
          <a:prstGeom prst="straightConnector1">
            <a:avLst/>
          </a:prstGeom>
          <a:noFill/>
          <a:ln cap="flat" cmpd="sng" w="28575">
            <a:solidFill>
              <a:srgbClr val="0000FF"/>
            </a:solidFill>
            <a:prstDash val="solid"/>
            <a:round/>
            <a:headEnd len="med" w="med" type="none"/>
            <a:tailEnd len="med" w="med" type="triangle"/>
          </a:ln>
        </p:spPr>
      </p:cxnSp>
      <p:sp>
        <p:nvSpPr>
          <p:cNvPr id="378" name="Google Shape;378;p30"/>
          <p:cNvSpPr txBox="1"/>
          <p:nvPr/>
        </p:nvSpPr>
        <p:spPr>
          <a:xfrm rot="1945911">
            <a:off x="3817938" y="1234912"/>
            <a:ext cx="1508122" cy="34272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Nunito"/>
                <a:ea typeface="Nunito"/>
                <a:cs typeface="Nunito"/>
                <a:sym typeface="Nunito"/>
              </a:rPr>
              <a:t>Beamsplitter</a:t>
            </a:r>
            <a:endParaRPr>
              <a:solidFill>
                <a:schemeClr val="lt1"/>
              </a:solidFill>
              <a:latin typeface="Nunito"/>
              <a:ea typeface="Nunito"/>
              <a:cs typeface="Nunito"/>
              <a:sym typeface="Nunito"/>
            </a:endParaRPr>
          </a:p>
          <a:p>
            <a:pPr indent="0" lvl="0" marL="0" rtl="0" algn="ctr">
              <a:spcBef>
                <a:spcPts val="0"/>
              </a:spcBef>
              <a:spcAft>
                <a:spcPts val="0"/>
              </a:spcAft>
              <a:buNone/>
            </a:pPr>
            <a:r>
              <a:t/>
            </a:r>
            <a:endParaRPr>
              <a:latin typeface="Nunito"/>
              <a:ea typeface="Nunito"/>
              <a:cs typeface="Nunito"/>
              <a:sym typeface="Nunito"/>
            </a:endParaRPr>
          </a:p>
        </p:txBody>
      </p:sp>
      <p:cxnSp>
        <p:nvCxnSpPr>
          <p:cNvPr id="379" name="Google Shape;379;p30"/>
          <p:cNvCxnSpPr/>
          <p:nvPr/>
        </p:nvCxnSpPr>
        <p:spPr>
          <a:xfrm rot="10800000">
            <a:off x="3812000" y="1343500"/>
            <a:ext cx="3000" cy="2521500"/>
          </a:xfrm>
          <a:prstGeom prst="straightConnector1">
            <a:avLst/>
          </a:prstGeom>
          <a:noFill/>
          <a:ln cap="flat" cmpd="sng" w="28575">
            <a:solidFill>
              <a:srgbClr val="0000FF"/>
            </a:solidFill>
            <a:prstDash val="solid"/>
            <a:round/>
            <a:headEnd len="med" w="med" type="none"/>
            <a:tailEnd len="med" w="med" type="triangle"/>
          </a:ln>
        </p:spPr>
      </p:cxnSp>
      <p:cxnSp>
        <p:nvCxnSpPr>
          <p:cNvPr id="380" name="Google Shape;380;p30"/>
          <p:cNvCxnSpPr>
            <a:endCxn id="366" idx="0"/>
          </p:cNvCxnSpPr>
          <p:nvPr/>
        </p:nvCxnSpPr>
        <p:spPr>
          <a:xfrm flipH="1" rot="10800000">
            <a:off x="2137285" y="3608787"/>
            <a:ext cx="2137800" cy="21300"/>
          </a:xfrm>
          <a:prstGeom prst="straightConnector1">
            <a:avLst/>
          </a:prstGeom>
          <a:noFill/>
          <a:ln cap="flat" cmpd="sng" w="28575">
            <a:solidFill>
              <a:srgbClr val="00FF00"/>
            </a:solidFill>
            <a:prstDash val="solid"/>
            <a:round/>
            <a:headEnd len="med" w="med" type="none"/>
            <a:tailEnd len="med" w="med" type="triangle"/>
          </a:ln>
        </p:spPr>
      </p:cxnSp>
      <p:cxnSp>
        <p:nvCxnSpPr>
          <p:cNvPr id="381" name="Google Shape;381;p30"/>
          <p:cNvCxnSpPr/>
          <p:nvPr/>
        </p:nvCxnSpPr>
        <p:spPr>
          <a:xfrm rot="10800000">
            <a:off x="4257225" y="1620400"/>
            <a:ext cx="17400" cy="1968900"/>
          </a:xfrm>
          <a:prstGeom prst="straightConnector1">
            <a:avLst/>
          </a:prstGeom>
          <a:noFill/>
          <a:ln cap="flat" cmpd="sng" w="28575">
            <a:solidFill>
              <a:srgbClr val="00FF00"/>
            </a:solidFill>
            <a:prstDash val="solid"/>
            <a:round/>
            <a:headEnd len="med" w="med" type="none"/>
            <a:tailEnd len="med" w="med" type="triangle"/>
          </a:ln>
        </p:spPr>
      </p:cxnSp>
      <p:cxnSp>
        <p:nvCxnSpPr>
          <p:cNvPr id="382" name="Google Shape;382;p30"/>
          <p:cNvCxnSpPr>
            <a:endCxn id="372" idx="3"/>
          </p:cNvCxnSpPr>
          <p:nvPr/>
        </p:nvCxnSpPr>
        <p:spPr>
          <a:xfrm flipH="1">
            <a:off x="2648251" y="1370759"/>
            <a:ext cx="1190700" cy="268200"/>
          </a:xfrm>
          <a:prstGeom prst="straightConnector1">
            <a:avLst/>
          </a:prstGeom>
          <a:noFill/>
          <a:ln cap="flat" cmpd="sng" w="28575">
            <a:solidFill>
              <a:srgbClr val="0000FF"/>
            </a:solidFill>
            <a:prstDash val="solid"/>
            <a:round/>
            <a:headEnd len="med" w="med" type="none"/>
            <a:tailEnd len="med" w="med" type="triangle"/>
          </a:ln>
        </p:spPr>
      </p:cxnSp>
      <p:cxnSp>
        <p:nvCxnSpPr>
          <p:cNvPr id="383" name="Google Shape;383;p30"/>
          <p:cNvCxnSpPr>
            <a:endCxn id="372" idx="3"/>
          </p:cNvCxnSpPr>
          <p:nvPr/>
        </p:nvCxnSpPr>
        <p:spPr>
          <a:xfrm flipH="1">
            <a:off x="2648251" y="1626359"/>
            <a:ext cx="1597200" cy="12600"/>
          </a:xfrm>
          <a:prstGeom prst="straightConnector1">
            <a:avLst/>
          </a:prstGeom>
          <a:noFill/>
          <a:ln cap="flat" cmpd="sng" w="28575">
            <a:solidFill>
              <a:srgbClr val="00FF00"/>
            </a:solidFill>
            <a:prstDash val="solid"/>
            <a:round/>
            <a:headEnd len="med" w="med" type="none"/>
            <a:tailEnd len="med" w="med" type="triangle"/>
          </a:ln>
        </p:spPr>
      </p:cxnSp>
      <p:cxnSp>
        <p:nvCxnSpPr>
          <p:cNvPr id="384" name="Google Shape;384;p30"/>
          <p:cNvCxnSpPr>
            <a:endCxn id="366" idx="7"/>
          </p:cNvCxnSpPr>
          <p:nvPr/>
        </p:nvCxnSpPr>
        <p:spPr>
          <a:xfrm>
            <a:off x="2154887" y="3391835"/>
            <a:ext cx="2628300" cy="12000"/>
          </a:xfrm>
          <a:prstGeom prst="straightConnector1">
            <a:avLst/>
          </a:prstGeom>
          <a:noFill/>
          <a:ln cap="flat" cmpd="sng" w="28575">
            <a:solidFill>
              <a:srgbClr val="FF0000"/>
            </a:solidFill>
            <a:prstDash val="solid"/>
            <a:round/>
            <a:headEnd len="med" w="med" type="none"/>
            <a:tailEnd len="med" w="med" type="triangle"/>
          </a:ln>
        </p:spPr>
      </p:cxnSp>
      <p:cxnSp>
        <p:nvCxnSpPr>
          <p:cNvPr id="385" name="Google Shape;385;p30"/>
          <p:cNvCxnSpPr/>
          <p:nvPr/>
        </p:nvCxnSpPr>
        <p:spPr>
          <a:xfrm rot="10800000">
            <a:off x="4721850" y="1968850"/>
            <a:ext cx="0" cy="1370700"/>
          </a:xfrm>
          <a:prstGeom prst="straightConnector1">
            <a:avLst/>
          </a:prstGeom>
          <a:noFill/>
          <a:ln cap="flat" cmpd="sng" w="28575">
            <a:solidFill>
              <a:srgbClr val="FF0000"/>
            </a:solidFill>
            <a:prstDash val="solid"/>
            <a:round/>
            <a:headEnd len="med" w="med" type="none"/>
            <a:tailEnd len="med" w="med" type="triangle"/>
          </a:ln>
        </p:spPr>
      </p:cxnSp>
      <p:cxnSp>
        <p:nvCxnSpPr>
          <p:cNvPr id="386" name="Google Shape;386;p30"/>
          <p:cNvCxnSpPr>
            <a:endCxn id="372" idx="3"/>
          </p:cNvCxnSpPr>
          <p:nvPr/>
        </p:nvCxnSpPr>
        <p:spPr>
          <a:xfrm rot="10800000">
            <a:off x="2648251" y="1638959"/>
            <a:ext cx="2066100" cy="311700"/>
          </a:xfrm>
          <a:prstGeom prst="straightConnector1">
            <a:avLst/>
          </a:prstGeom>
          <a:noFill/>
          <a:ln cap="flat" cmpd="sng" w="28575">
            <a:solidFill>
              <a:srgbClr val="FF0000"/>
            </a:solidFill>
            <a:prstDash val="solid"/>
            <a:round/>
            <a:headEnd len="med" w="med" type="none"/>
            <a:tailEnd len="med" w="med" type="triangle"/>
          </a:ln>
        </p:spPr>
      </p:cxnSp>
      <p:sp>
        <p:nvSpPr>
          <p:cNvPr id="387" name="Google Shape;387;p30"/>
          <p:cNvSpPr/>
          <p:nvPr/>
        </p:nvSpPr>
        <p:spPr>
          <a:xfrm rot="10800000">
            <a:off x="4972175" y="2617025"/>
            <a:ext cx="256200" cy="718200"/>
          </a:xfrm>
          <a:prstGeom prst="leftBrace">
            <a:avLst>
              <a:gd fmla="val 0" name="adj1"/>
              <a:gd fmla="val 52579"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388" name="Google Shape;388;p30"/>
          <p:cNvSpPr txBox="1"/>
          <p:nvPr/>
        </p:nvSpPr>
        <p:spPr>
          <a:xfrm rot="5400000">
            <a:off x="4896963" y="3005275"/>
            <a:ext cx="1095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Nunito"/>
                <a:ea typeface="Nunito"/>
                <a:cs typeface="Nunito"/>
                <a:sym typeface="Nunito"/>
              </a:rPr>
              <a:t>7 mm</a:t>
            </a:r>
            <a:endParaRPr sz="1300">
              <a:solidFill>
                <a:schemeClr val="lt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1"/>
          <p:cNvSpPr txBox="1"/>
          <p:nvPr>
            <p:ph type="title"/>
          </p:nvPr>
        </p:nvSpPr>
        <p:spPr>
          <a:xfrm>
            <a:off x="0" y="245275"/>
            <a:ext cx="74346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LCD Projection Demo</a:t>
            </a:r>
            <a:endParaRPr sz="3600"/>
          </a:p>
        </p:txBody>
      </p:sp>
      <p:sp>
        <p:nvSpPr>
          <p:cNvPr id="394" name="Google Shape;394;p31"/>
          <p:cNvSpPr txBox="1"/>
          <p:nvPr/>
        </p:nvSpPr>
        <p:spPr>
          <a:xfrm>
            <a:off x="1014450" y="1248000"/>
            <a:ext cx="7115100" cy="431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solidFill>
                <a:schemeClr val="lt1"/>
              </a:solidFill>
              <a:latin typeface="Nunito"/>
              <a:ea typeface="Nunito"/>
              <a:cs typeface="Nunito"/>
              <a:sym typeface="Nunito"/>
            </a:endParaRPr>
          </a:p>
        </p:txBody>
      </p:sp>
      <p:sp>
        <p:nvSpPr>
          <p:cNvPr id="395" name="Google Shape;395;p31"/>
          <p:cNvSpPr txBox="1"/>
          <p:nvPr/>
        </p:nvSpPr>
        <p:spPr>
          <a:xfrm>
            <a:off x="291350" y="4664675"/>
            <a:ext cx="471600" cy="44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600">
              <a:solidFill>
                <a:schemeClr val="dk2"/>
              </a:solidFill>
              <a:latin typeface="Nunito"/>
              <a:ea typeface="Nunito"/>
              <a:cs typeface="Nunito"/>
              <a:sym typeface="Nunito"/>
            </a:endParaRPr>
          </a:p>
        </p:txBody>
      </p:sp>
      <p:sp>
        <p:nvSpPr>
          <p:cNvPr id="396" name="Google Shape;396;p31"/>
          <p:cNvSpPr txBox="1"/>
          <p:nvPr/>
        </p:nvSpPr>
        <p:spPr>
          <a:xfrm>
            <a:off x="405950" y="858025"/>
            <a:ext cx="8487900" cy="31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pic>
        <p:nvPicPr>
          <p:cNvPr id="397" name="Google Shape;397;p31" title="LCD Projection - Made with Clipchamp.mp4">
            <a:hlinkClick r:id="rId3"/>
          </p:cNvPr>
          <p:cNvPicPr preferRelativeResize="0"/>
          <p:nvPr/>
        </p:nvPicPr>
        <p:blipFill>
          <a:blip r:embed="rId4">
            <a:alphaModFix/>
          </a:blip>
          <a:stretch>
            <a:fillRect/>
          </a:stretch>
        </p:blipFill>
        <p:spPr>
          <a:xfrm>
            <a:off x="854687" y="914275"/>
            <a:ext cx="5475125" cy="410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2"/>
          <p:cNvSpPr/>
          <p:nvPr/>
        </p:nvSpPr>
        <p:spPr>
          <a:xfrm>
            <a:off x="291350" y="754325"/>
            <a:ext cx="8590800" cy="4040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03" name="Google Shape;403;p32"/>
          <p:cNvSpPr txBox="1"/>
          <p:nvPr>
            <p:ph type="title"/>
          </p:nvPr>
        </p:nvSpPr>
        <p:spPr>
          <a:xfrm>
            <a:off x="1225050" y="80700"/>
            <a:ext cx="6693900" cy="6849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Lens System Design Hardware</a:t>
            </a:r>
            <a:endParaRPr sz="3600"/>
          </a:p>
        </p:txBody>
      </p:sp>
      <p:sp>
        <p:nvSpPr>
          <p:cNvPr id="404" name="Google Shape;404;p32"/>
          <p:cNvSpPr/>
          <p:nvPr/>
        </p:nvSpPr>
        <p:spPr>
          <a:xfrm>
            <a:off x="5933200" y="1883575"/>
            <a:ext cx="1985700" cy="1544700"/>
          </a:xfrm>
          <a:prstGeom prst="blockArc">
            <a:avLst>
              <a:gd fmla="val 10800000" name="adj1"/>
              <a:gd fmla="val 0" name="adj2"/>
              <a:gd fmla="val 25000" name="adj3"/>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Nunito"/>
              <a:ea typeface="Nunito"/>
              <a:cs typeface="Nunito"/>
              <a:sym typeface="Nunito"/>
            </a:endParaRPr>
          </a:p>
        </p:txBody>
      </p:sp>
      <p:sp>
        <p:nvSpPr>
          <p:cNvPr id="405" name="Google Shape;405;p32"/>
          <p:cNvSpPr/>
          <p:nvPr/>
        </p:nvSpPr>
        <p:spPr>
          <a:xfrm>
            <a:off x="6583988" y="3428276"/>
            <a:ext cx="684180" cy="347166"/>
          </a:xfrm>
          <a:prstGeom prst="flowChartTerminator">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latin typeface="Nunito"/>
              <a:ea typeface="Nunito"/>
              <a:cs typeface="Nunito"/>
              <a:sym typeface="Nunito"/>
            </a:endParaRPr>
          </a:p>
        </p:txBody>
      </p:sp>
      <p:sp>
        <p:nvSpPr>
          <p:cNvPr id="406" name="Google Shape;406;p32"/>
          <p:cNvSpPr/>
          <p:nvPr/>
        </p:nvSpPr>
        <p:spPr>
          <a:xfrm rot="-5400000">
            <a:off x="6713225" y="2833075"/>
            <a:ext cx="425700" cy="764700"/>
          </a:xfrm>
          <a:prstGeom prst="flowChartDelay">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07" name="Google Shape;407;p32"/>
          <p:cNvSpPr/>
          <p:nvPr/>
        </p:nvSpPr>
        <p:spPr>
          <a:xfrm>
            <a:off x="6583900" y="3297650"/>
            <a:ext cx="684300" cy="321900"/>
          </a:xfrm>
          <a:prstGeom prst="rect">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08" name="Google Shape;408;p32"/>
          <p:cNvSpPr/>
          <p:nvPr/>
        </p:nvSpPr>
        <p:spPr>
          <a:xfrm>
            <a:off x="6567088" y="3229075"/>
            <a:ext cx="717900" cy="199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09" name="Google Shape;409;p32"/>
          <p:cNvSpPr/>
          <p:nvPr/>
        </p:nvSpPr>
        <p:spPr>
          <a:xfrm>
            <a:off x="6583999" y="3456125"/>
            <a:ext cx="684300" cy="199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10" name="Google Shape;410;p32"/>
          <p:cNvSpPr/>
          <p:nvPr/>
        </p:nvSpPr>
        <p:spPr>
          <a:xfrm>
            <a:off x="5933200" y="2655475"/>
            <a:ext cx="174600" cy="347100"/>
          </a:xfrm>
          <a:prstGeom prst="leftBrace">
            <a:avLst>
              <a:gd fmla="val 0" name="adj1"/>
              <a:gd fmla="val 52579"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cxnSp>
        <p:nvCxnSpPr>
          <p:cNvPr id="411" name="Google Shape;411;p32"/>
          <p:cNvCxnSpPr>
            <a:stCxn id="410" idx="2"/>
            <a:endCxn id="406" idx="3"/>
          </p:cNvCxnSpPr>
          <p:nvPr/>
        </p:nvCxnSpPr>
        <p:spPr>
          <a:xfrm>
            <a:off x="6107800" y="3002575"/>
            <a:ext cx="818400" cy="0"/>
          </a:xfrm>
          <a:prstGeom prst="straightConnector1">
            <a:avLst/>
          </a:prstGeom>
          <a:noFill/>
          <a:ln cap="flat" cmpd="sng" w="28575">
            <a:solidFill>
              <a:srgbClr val="212121"/>
            </a:solidFill>
            <a:prstDash val="solid"/>
            <a:round/>
            <a:headEnd len="med" w="med" type="none"/>
            <a:tailEnd len="med" w="med" type="none"/>
          </a:ln>
        </p:spPr>
      </p:cxnSp>
      <p:cxnSp>
        <p:nvCxnSpPr>
          <p:cNvPr id="412" name="Google Shape;412;p32"/>
          <p:cNvCxnSpPr>
            <a:stCxn id="410" idx="0"/>
          </p:cNvCxnSpPr>
          <p:nvPr/>
        </p:nvCxnSpPr>
        <p:spPr>
          <a:xfrm>
            <a:off x="6107800" y="2655475"/>
            <a:ext cx="803700" cy="5100"/>
          </a:xfrm>
          <a:prstGeom prst="straightConnector1">
            <a:avLst/>
          </a:prstGeom>
          <a:noFill/>
          <a:ln cap="flat" cmpd="sng" w="28575">
            <a:solidFill>
              <a:schemeClr val="dk2"/>
            </a:solidFill>
            <a:prstDash val="solid"/>
            <a:round/>
            <a:headEnd len="med" w="med" type="none"/>
            <a:tailEnd len="med" w="med" type="none"/>
          </a:ln>
        </p:spPr>
      </p:cxnSp>
      <p:sp>
        <p:nvSpPr>
          <p:cNvPr id="413" name="Google Shape;413;p32"/>
          <p:cNvSpPr/>
          <p:nvPr/>
        </p:nvSpPr>
        <p:spPr>
          <a:xfrm rot="5400000">
            <a:off x="6763450" y="726175"/>
            <a:ext cx="325200" cy="1989600"/>
          </a:xfrm>
          <a:prstGeom prst="leftBrace">
            <a:avLst>
              <a:gd fmla="val 0" name="adj1"/>
              <a:gd fmla="val 52579" name="adj2"/>
            </a:avLst>
          </a:prstGeom>
          <a:noFill/>
          <a:ln cap="flat" cmpd="sng" w="2857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14" name="Google Shape;414;p32"/>
          <p:cNvSpPr/>
          <p:nvPr/>
        </p:nvSpPr>
        <p:spPr>
          <a:xfrm rot="10800000">
            <a:off x="7547925" y="3041750"/>
            <a:ext cx="177000" cy="731700"/>
          </a:xfrm>
          <a:prstGeom prst="leftBrace">
            <a:avLst>
              <a:gd fmla="val 0" name="adj1"/>
              <a:gd fmla="val 44971" name="adj2"/>
            </a:avLst>
          </a:prstGeom>
          <a:noFill/>
          <a:ln cap="flat" cmpd="sng" w="2857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15" name="Google Shape;415;p32"/>
          <p:cNvSpPr/>
          <p:nvPr/>
        </p:nvSpPr>
        <p:spPr>
          <a:xfrm rot="-5400000">
            <a:off x="6852850" y="3604125"/>
            <a:ext cx="146400" cy="767400"/>
          </a:xfrm>
          <a:prstGeom prst="leftBrace">
            <a:avLst>
              <a:gd fmla="val 0" name="adj1"/>
              <a:gd fmla="val 52579" name="adj2"/>
            </a:avLst>
          </a:prstGeom>
          <a:noFill/>
          <a:ln cap="flat" cmpd="sng" w="28575">
            <a:solidFill>
              <a:srgbClr val="2121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cxnSp>
        <p:nvCxnSpPr>
          <p:cNvPr id="416" name="Google Shape;416;p32"/>
          <p:cNvCxnSpPr>
            <a:endCxn id="417" idx="3"/>
          </p:cNvCxnSpPr>
          <p:nvPr/>
        </p:nvCxnSpPr>
        <p:spPr>
          <a:xfrm rot="10800000">
            <a:off x="5554875" y="1976750"/>
            <a:ext cx="564300" cy="253200"/>
          </a:xfrm>
          <a:prstGeom prst="straightConnector1">
            <a:avLst/>
          </a:prstGeom>
          <a:noFill/>
          <a:ln cap="flat" cmpd="sng" w="19050">
            <a:solidFill>
              <a:srgbClr val="000000"/>
            </a:solidFill>
            <a:prstDash val="solid"/>
            <a:round/>
            <a:headEnd len="med" w="med" type="none"/>
            <a:tailEnd len="med" w="med" type="none"/>
          </a:ln>
        </p:spPr>
      </p:cxnSp>
      <p:cxnSp>
        <p:nvCxnSpPr>
          <p:cNvPr id="418" name="Google Shape;418;p32"/>
          <p:cNvCxnSpPr>
            <a:stCxn id="409" idx="1"/>
            <a:endCxn id="419" idx="0"/>
          </p:cNvCxnSpPr>
          <p:nvPr/>
        </p:nvCxnSpPr>
        <p:spPr>
          <a:xfrm flipH="1">
            <a:off x="5173999" y="3555725"/>
            <a:ext cx="1410000" cy="468000"/>
          </a:xfrm>
          <a:prstGeom prst="straightConnector1">
            <a:avLst/>
          </a:prstGeom>
          <a:noFill/>
          <a:ln cap="flat" cmpd="sng" w="19050">
            <a:solidFill>
              <a:srgbClr val="000000"/>
            </a:solidFill>
            <a:prstDash val="solid"/>
            <a:round/>
            <a:headEnd len="med" w="med" type="none"/>
            <a:tailEnd len="med" w="med" type="none"/>
          </a:ln>
        </p:spPr>
      </p:cxnSp>
      <p:sp>
        <p:nvSpPr>
          <p:cNvPr id="420" name="Google Shape;420;p32"/>
          <p:cNvSpPr txBox="1"/>
          <p:nvPr/>
        </p:nvSpPr>
        <p:spPr>
          <a:xfrm>
            <a:off x="6545150" y="4108875"/>
            <a:ext cx="7620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4 mm</a:t>
            </a:r>
            <a:endParaRPr sz="1300">
              <a:solidFill>
                <a:schemeClr val="dk2"/>
              </a:solidFill>
              <a:latin typeface="Nunito"/>
              <a:ea typeface="Nunito"/>
              <a:cs typeface="Nunito"/>
              <a:sym typeface="Nunito"/>
            </a:endParaRPr>
          </a:p>
        </p:txBody>
      </p:sp>
      <p:sp>
        <p:nvSpPr>
          <p:cNvPr id="421" name="Google Shape;421;p32"/>
          <p:cNvSpPr txBox="1"/>
          <p:nvPr/>
        </p:nvSpPr>
        <p:spPr>
          <a:xfrm>
            <a:off x="7674975" y="3246650"/>
            <a:ext cx="7620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2 mm</a:t>
            </a:r>
            <a:endParaRPr sz="1300">
              <a:solidFill>
                <a:schemeClr val="dk2"/>
              </a:solidFill>
              <a:latin typeface="Nunito"/>
              <a:ea typeface="Nunito"/>
              <a:cs typeface="Nunito"/>
              <a:sym typeface="Nunito"/>
            </a:endParaRPr>
          </a:p>
        </p:txBody>
      </p:sp>
      <p:sp>
        <p:nvSpPr>
          <p:cNvPr id="422" name="Google Shape;422;p32"/>
          <p:cNvSpPr txBox="1"/>
          <p:nvPr/>
        </p:nvSpPr>
        <p:spPr>
          <a:xfrm>
            <a:off x="5171200" y="2676350"/>
            <a:ext cx="7620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1 mm</a:t>
            </a:r>
            <a:endParaRPr sz="1300">
              <a:solidFill>
                <a:schemeClr val="dk2"/>
              </a:solidFill>
              <a:latin typeface="Nunito"/>
              <a:ea typeface="Nunito"/>
              <a:cs typeface="Nunito"/>
              <a:sym typeface="Nunito"/>
            </a:endParaRPr>
          </a:p>
        </p:txBody>
      </p:sp>
      <p:sp>
        <p:nvSpPr>
          <p:cNvPr id="423" name="Google Shape;423;p32"/>
          <p:cNvSpPr txBox="1"/>
          <p:nvPr/>
        </p:nvSpPr>
        <p:spPr>
          <a:xfrm>
            <a:off x="6506175" y="1235650"/>
            <a:ext cx="7620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10 mm</a:t>
            </a:r>
            <a:endParaRPr sz="1300">
              <a:solidFill>
                <a:schemeClr val="dk2"/>
              </a:solidFill>
              <a:latin typeface="Nunito"/>
              <a:ea typeface="Nunito"/>
              <a:cs typeface="Nunito"/>
              <a:sym typeface="Nunito"/>
            </a:endParaRPr>
          </a:p>
        </p:txBody>
      </p:sp>
      <p:sp>
        <p:nvSpPr>
          <p:cNvPr id="424" name="Google Shape;424;p32"/>
          <p:cNvSpPr/>
          <p:nvPr/>
        </p:nvSpPr>
        <p:spPr>
          <a:xfrm rot="10800000">
            <a:off x="7967475" y="1944650"/>
            <a:ext cx="177000" cy="731700"/>
          </a:xfrm>
          <a:prstGeom prst="leftBrace">
            <a:avLst>
              <a:gd fmla="val 0" name="adj1"/>
              <a:gd fmla="val 44971"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25" name="Google Shape;425;p32"/>
          <p:cNvSpPr txBox="1"/>
          <p:nvPr/>
        </p:nvSpPr>
        <p:spPr>
          <a:xfrm>
            <a:off x="8070775" y="2149550"/>
            <a:ext cx="762000" cy="32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2 mm</a:t>
            </a:r>
            <a:endParaRPr sz="1300">
              <a:solidFill>
                <a:schemeClr val="dk2"/>
              </a:solidFill>
              <a:latin typeface="Nunito"/>
              <a:ea typeface="Nunito"/>
              <a:cs typeface="Nunito"/>
              <a:sym typeface="Nunito"/>
            </a:endParaRPr>
          </a:p>
        </p:txBody>
      </p:sp>
      <p:sp>
        <p:nvSpPr>
          <p:cNvPr id="417" name="Google Shape;417;p32"/>
          <p:cNvSpPr txBox="1"/>
          <p:nvPr/>
        </p:nvSpPr>
        <p:spPr>
          <a:xfrm>
            <a:off x="4792875" y="1730750"/>
            <a:ext cx="762000" cy="4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FL = 17 mm</a:t>
            </a:r>
            <a:endParaRPr sz="1300">
              <a:solidFill>
                <a:schemeClr val="dk2"/>
              </a:solidFill>
              <a:latin typeface="Nunito"/>
              <a:ea typeface="Nunito"/>
              <a:cs typeface="Nunito"/>
              <a:sym typeface="Nunito"/>
            </a:endParaRPr>
          </a:p>
        </p:txBody>
      </p:sp>
      <p:sp>
        <p:nvSpPr>
          <p:cNvPr id="419" name="Google Shape;419;p32"/>
          <p:cNvSpPr txBox="1"/>
          <p:nvPr/>
        </p:nvSpPr>
        <p:spPr>
          <a:xfrm>
            <a:off x="4792875" y="4023825"/>
            <a:ext cx="762000" cy="49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Nunito"/>
                <a:ea typeface="Nunito"/>
                <a:cs typeface="Nunito"/>
                <a:sym typeface="Nunito"/>
              </a:rPr>
              <a:t>FL = 10 mm</a:t>
            </a:r>
            <a:endParaRPr sz="1300">
              <a:solidFill>
                <a:schemeClr val="dk2"/>
              </a:solidFill>
              <a:latin typeface="Nunito"/>
              <a:ea typeface="Nunito"/>
              <a:cs typeface="Nunito"/>
              <a:sym typeface="Nunito"/>
            </a:endParaRPr>
          </a:p>
        </p:txBody>
      </p:sp>
      <p:pic>
        <p:nvPicPr>
          <p:cNvPr id="426" name="Google Shape;426;p32"/>
          <p:cNvPicPr preferRelativeResize="0"/>
          <p:nvPr/>
        </p:nvPicPr>
        <p:blipFill>
          <a:blip r:embed="rId3">
            <a:alphaModFix/>
          </a:blip>
          <a:stretch>
            <a:fillRect/>
          </a:stretch>
        </p:blipFill>
        <p:spPr>
          <a:xfrm>
            <a:off x="554100" y="1175621"/>
            <a:ext cx="4017899" cy="33233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3"/>
          <p:cNvSpPr txBox="1"/>
          <p:nvPr>
            <p:ph type="title"/>
          </p:nvPr>
        </p:nvSpPr>
        <p:spPr>
          <a:xfrm>
            <a:off x="15025" y="245275"/>
            <a:ext cx="7434600" cy="669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3600"/>
              <a:t>Camera Lens System Demo</a:t>
            </a:r>
            <a:endParaRPr sz="3600"/>
          </a:p>
        </p:txBody>
      </p:sp>
      <p:sp>
        <p:nvSpPr>
          <p:cNvPr id="432" name="Google Shape;432;p33"/>
          <p:cNvSpPr txBox="1"/>
          <p:nvPr/>
        </p:nvSpPr>
        <p:spPr>
          <a:xfrm>
            <a:off x="291350" y="4664675"/>
            <a:ext cx="471600" cy="44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sz="1600">
              <a:solidFill>
                <a:schemeClr val="dk2"/>
              </a:solidFill>
              <a:latin typeface="Nunito"/>
              <a:ea typeface="Nunito"/>
              <a:cs typeface="Nunito"/>
              <a:sym typeface="Nunito"/>
            </a:endParaRPr>
          </a:p>
        </p:txBody>
      </p:sp>
      <p:pic>
        <p:nvPicPr>
          <p:cNvPr id="433" name="Google Shape;433;p33" title="Camera_Lens_f.mp4">
            <a:hlinkClick r:id="rId3"/>
          </p:cNvPr>
          <p:cNvPicPr preferRelativeResize="0"/>
          <p:nvPr/>
        </p:nvPicPr>
        <p:blipFill>
          <a:blip r:embed="rId4">
            <a:alphaModFix/>
          </a:blip>
          <a:stretch>
            <a:fillRect/>
          </a:stretch>
        </p:blipFill>
        <p:spPr>
          <a:xfrm>
            <a:off x="1014437" y="914275"/>
            <a:ext cx="5435767" cy="407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